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59" r:id="rId3"/>
    <p:sldId id="257" r:id="rId4"/>
    <p:sldId id="276" r:id="rId5"/>
    <p:sldId id="275" r:id="rId6"/>
    <p:sldId id="274" r:id="rId7"/>
    <p:sldId id="265" r:id="rId8"/>
    <p:sldId id="266" r:id="rId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27D"/>
    <a:srgbClr val="C9F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365" autoAdjust="0"/>
  </p:normalViewPr>
  <p:slideViewPr>
    <p:cSldViewPr snapToGrid="0">
      <p:cViewPr varScale="1">
        <p:scale>
          <a:sx n="88" d="100"/>
          <a:sy n="88" d="100"/>
        </p:scale>
        <p:origin x="3600" y="7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5440C-F72E-4D88-AEF8-D93EDCCA7784}" type="datetimeFigureOut">
              <a:rPr lang="de-DE" smtClean="0"/>
              <a:t>12.06.2024</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18BE1-4EB9-44B3-914E-9E0B07B47D02}" type="slidenum">
              <a:rPr lang="de-DE" smtClean="0"/>
              <a:t>‹Nr.›</a:t>
            </a:fld>
            <a:endParaRPr lang="de-DE"/>
          </a:p>
        </p:txBody>
      </p:sp>
    </p:spTree>
    <p:extLst>
      <p:ext uri="{BB962C8B-B14F-4D97-AF65-F5344CB8AC3E}">
        <p14:creationId xmlns:p14="http://schemas.microsoft.com/office/powerpoint/2010/main" val="1220195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B218BE1-4EB9-44B3-914E-9E0B07B47D02}" type="slidenum">
              <a:rPr lang="de-DE" smtClean="0"/>
              <a:t>8</a:t>
            </a:fld>
            <a:endParaRPr lang="de-DE"/>
          </a:p>
        </p:txBody>
      </p:sp>
    </p:spTree>
    <p:extLst>
      <p:ext uri="{BB962C8B-B14F-4D97-AF65-F5344CB8AC3E}">
        <p14:creationId xmlns:p14="http://schemas.microsoft.com/office/powerpoint/2010/main" val="31878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A8EF176-9544-41F3-BE22-1C46CFC8551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333208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A8EF176-9544-41F3-BE22-1C46CFC8551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44623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A8EF176-9544-41F3-BE22-1C46CFC8551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203040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A8EF176-9544-41F3-BE22-1C46CFC8551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404301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CA8EF176-9544-41F3-BE22-1C46CFC8551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37026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A8EF176-9544-41F3-BE22-1C46CFC8551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134393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CA8EF176-9544-41F3-BE22-1C46CFC8551D}" type="datetimeFigureOut">
              <a:rPr lang="de-DE" smtClean="0"/>
              <a:t>12.06.2024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577459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CA8EF176-9544-41F3-BE22-1C46CFC8551D}" type="datetimeFigureOut">
              <a:rPr lang="de-DE" smtClean="0"/>
              <a:t>12.06.2024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4283934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EF176-9544-41F3-BE22-1C46CFC8551D}" type="datetimeFigureOut">
              <a:rPr lang="de-DE" smtClean="0"/>
              <a:t>12.06.2024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416394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A8EF176-9544-41F3-BE22-1C46CFC8551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23913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A8EF176-9544-41F3-BE22-1C46CFC8551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27F8DCC-E4F5-4913-88EE-CA18B6A7A09E}" type="slidenum">
              <a:rPr lang="de-DE" smtClean="0"/>
              <a:t>‹Nr.›</a:t>
            </a:fld>
            <a:endParaRPr lang="de-DE"/>
          </a:p>
        </p:txBody>
      </p:sp>
    </p:spTree>
    <p:extLst>
      <p:ext uri="{BB962C8B-B14F-4D97-AF65-F5344CB8AC3E}">
        <p14:creationId xmlns:p14="http://schemas.microsoft.com/office/powerpoint/2010/main" val="3414085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CA8EF176-9544-41F3-BE22-1C46CFC8551D}" type="datetimeFigureOut">
              <a:rPr lang="de-DE" smtClean="0"/>
              <a:t>12.06.2024</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de-DE"/>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327F8DCC-E4F5-4913-88EE-CA18B6A7A09E}" type="slidenum">
              <a:rPr lang="de-DE" smtClean="0"/>
              <a:t>‹Nr.›</a:t>
            </a:fld>
            <a:endParaRPr lang="de-DE"/>
          </a:p>
        </p:txBody>
      </p:sp>
    </p:spTree>
    <p:extLst>
      <p:ext uri="{BB962C8B-B14F-4D97-AF65-F5344CB8AC3E}">
        <p14:creationId xmlns:p14="http://schemas.microsoft.com/office/powerpoint/2010/main" val="22417880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Schrift, Logo enthält.&#10;&#10;Automatisch generierte Beschreibung">
            <a:extLst>
              <a:ext uri="{FF2B5EF4-FFF2-40B4-BE49-F238E27FC236}">
                <a16:creationId xmlns:a16="http://schemas.microsoft.com/office/drawing/2014/main" id="{73336F88-07D3-95CA-CD57-033562CE9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858000" cy="6717922"/>
          </a:xfrm>
          <a:prstGeom prst="rect">
            <a:avLst/>
          </a:prstGeom>
        </p:spPr>
      </p:pic>
      <p:pic>
        <p:nvPicPr>
          <p:cNvPr id="13" name="Grafik 12" descr="Ein Bild, das Cartoon, Text, Screenshot enthält.&#10;&#10;Automatisch generierte Beschreibung">
            <a:extLst>
              <a:ext uri="{FF2B5EF4-FFF2-40B4-BE49-F238E27FC236}">
                <a16:creationId xmlns:a16="http://schemas.microsoft.com/office/drawing/2014/main" id="{1A4B729B-B98E-7F2B-8979-6DB8E6AB6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76101"/>
            <a:ext cx="6858000" cy="3529899"/>
          </a:xfrm>
          <a:prstGeom prst="rect">
            <a:avLst/>
          </a:prstGeom>
        </p:spPr>
      </p:pic>
      <p:sp>
        <p:nvSpPr>
          <p:cNvPr id="15" name="Textfeld 14">
            <a:extLst>
              <a:ext uri="{FF2B5EF4-FFF2-40B4-BE49-F238E27FC236}">
                <a16:creationId xmlns:a16="http://schemas.microsoft.com/office/drawing/2014/main" id="{58F046AC-5ADA-28FD-E389-99BA2EE99EF7}"/>
              </a:ext>
            </a:extLst>
          </p:cNvPr>
          <p:cNvSpPr txBox="1"/>
          <p:nvPr/>
        </p:nvSpPr>
        <p:spPr>
          <a:xfrm>
            <a:off x="3995473" y="9246063"/>
            <a:ext cx="4302551" cy="800219"/>
          </a:xfrm>
          <a:prstGeom prst="rect">
            <a:avLst/>
          </a:prstGeom>
          <a:noFill/>
        </p:spPr>
        <p:txBody>
          <a:bodyPr wrap="square" rtlCol="0">
            <a:spAutoFit/>
          </a:bodyPr>
          <a:lstStyle/>
          <a:p>
            <a:r>
              <a:rPr lang="de-DE" sz="1400" b="1" dirty="0">
                <a:solidFill>
                  <a:srgbClr val="C9FE71"/>
                </a:solidFill>
              </a:rPr>
              <a:t>Course: </a:t>
            </a:r>
            <a:r>
              <a:rPr lang="de-DE" sz="1400" dirty="0">
                <a:solidFill>
                  <a:srgbClr val="C9FE71"/>
                </a:solidFill>
              </a:rPr>
              <a:t>Software Engineering II</a:t>
            </a:r>
          </a:p>
          <a:p>
            <a:r>
              <a:rPr lang="de-DE" sz="1400" b="1" dirty="0">
                <a:solidFill>
                  <a:srgbClr val="C9FE71"/>
                </a:solidFill>
              </a:rPr>
              <a:t>Date of </a:t>
            </a:r>
            <a:r>
              <a:rPr lang="de-DE" sz="1400" b="1" dirty="0" err="1">
                <a:solidFill>
                  <a:srgbClr val="C9FE71"/>
                </a:solidFill>
              </a:rPr>
              <a:t>presentation</a:t>
            </a:r>
            <a:r>
              <a:rPr lang="de-DE" sz="1400" b="1" dirty="0">
                <a:solidFill>
                  <a:srgbClr val="C9FE71"/>
                </a:solidFill>
              </a:rPr>
              <a:t>: </a:t>
            </a:r>
            <a:r>
              <a:rPr lang="de-DE" sz="1400" dirty="0">
                <a:solidFill>
                  <a:srgbClr val="C9FE71"/>
                </a:solidFill>
              </a:rPr>
              <a:t>13/06/2024</a:t>
            </a:r>
          </a:p>
          <a:p>
            <a:endParaRPr lang="de-DE" dirty="0"/>
          </a:p>
        </p:txBody>
      </p:sp>
      <p:sp>
        <p:nvSpPr>
          <p:cNvPr id="2" name="Textfeld 1">
            <a:extLst>
              <a:ext uri="{FF2B5EF4-FFF2-40B4-BE49-F238E27FC236}">
                <a16:creationId xmlns:a16="http://schemas.microsoft.com/office/drawing/2014/main" id="{A1A932B7-8A24-4131-5D2D-C2AFF4E18EA2}"/>
              </a:ext>
            </a:extLst>
          </p:cNvPr>
          <p:cNvSpPr txBox="1"/>
          <p:nvPr/>
        </p:nvSpPr>
        <p:spPr>
          <a:xfrm>
            <a:off x="716506" y="576526"/>
            <a:ext cx="6059606" cy="923330"/>
          </a:xfrm>
          <a:prstGeom prst="rect">
            <a:avLst/>
          </a:prstGeom>
          <a:noFill/>
        </p:spPr>
        <p:txBody>
          <a:bodyPr wrap="square" rtlCol="0">
            <a:spAutoFit/>
          </a:bodyPr>
          <a:lstStyle/>
          <a:p>
            <a:pPr algn="r"/>
            <a:r>
              <a:rPr lang="de-DE" b="1" dirty="0">
                <a:solidFill>
                  <a:srgbClr val="C9FE71"/>
                </a:solidFill>
              </a:rPr>
              <a:t>Len </a:t>
            </a:r>
            <a:r>
              <a:rPr lang="de-DE" b="1" dirty="0" err="1">
                <a:solidFill>
                  <a:srgbClr val="C9FE71"/>
                </a:solidFill>
              </a:rPr>
              <a:t>Vejsada</a:t>
            </a:r>
            <a:endParaRPr lang="de-DE" b="1" dirty="0">
              <a:solidFill>
                <a:srgbClr val="C9FE71"/>
              </a:solidFill>
            </a:endParaRPr>
          </a:p>
          <a:p>
            <a:pPr algn="r"/>
            <a:r>
              <a:rPr lang="de-DE" b="1" dirty="0">
                <a:solidFill>
                  <a:srgbClr val="C9FE71"/>
                </a:solidFill>
              </a:rPr>
              <a:t> </a:t>
            </a:r>
          </a:p>
          <a:p>
            <a:pPr algn="r"/>
            <a:r>
              <a:rPr lang="de-DE" b="1" dirty="0">
                <a:solidFill>
                  <a:srgbClr val="C9FE71"/>
                </a:solidFill>
              </a:rPr>
              <a:t>Marc </a:t>
            </a:r>
            <a:r>
              <a:rPr lang="de-DE" b="1" dirty="0" err="1">
                <a:solidFill>
                  <a:srgbClr val="C9FE71"/>
                </a:solidFill>
              </a:rPr>
              <a:t>Siegfarth</a:t>
            </a:r>
            <a:endParaRPr lang="de-DE" b="1" dirty="0">
              <a:solidFill>
                <a:srgbClr val="C9FE71"/>
              </a:solidFill>
            </a:endParaRPr>
          </a:p>
        </p:txBody>
      </p:sp>
      <p:sp>
        <p:nvSpPr>
          <p:cNvPr id="3" name="Textfeld 2">
            <a:extLst>
              <a:ext uri="{FF2B5EF4-FFF2-40B4-BE49-F238E27FC236}">
                <a16:creationId xmlns:a16="http://schemas.microsoft.com/office/drawing/2014/main" id="{FCB16DFB-3735-010A-0C9E-E5F87090F066}"/>
              </a:ext>
            </a:extLst>
          </p:cNvPr>
          <p:cNvSpPr txBox="1"/>
          <p:nvPr/>
        </p:nvSpPr>
        <p:spPr>
          <a:xfrm>
            <a:off x="70512" y="576526"/>
            <a:ext cx="6059606" cy="923330"/>
          </a:xfrm>
          <a:prstGeom prst="rect">
            <a:avLst/>
          </a:prstGeom>
          <a:noFill/>
        </p:spPr>
        <p:txBody>
          <a:bodyPr wrap="square" rtlCol="0">
            <a:spAutoFit/>
          </a:bodyPr>
          <a:lstStyle/>
          <a:p>
            <a:r>
              <a:rPr lang="de-DE" b="1" dirty="0">
                <a:solidFill>
                  <a:srgbClr val="C9FE71"/>
                </a:solidFill>
                <a:effectLst>
                  <a:outerShdw blurRad="38100" dist="38100" dir="2700000" algn="tl">
                    <a:srgbClr val="000000">
                      <a:alpha val="43137"/>
                    </a:srgbClr>
                  </a:outerShdw>
                </a:effectLst>
              </a:rPr>
              <a:t>Nick Hörner</a:t>
            </a:r>
          </a:p>
          <a:p>
            <a:endParaRPr lang="de-DE" b="1" dirty="0">
              <a:solidFill>
                <a:srgbClr val="C9FE71"/>
              </a:solidFill>
              <a:effectLst>
                <a:outerShdw blurRad="38100" dist="38100" dir="2700000" algn="tl">
                  <a:srgbClr val="000000">
                    <a:alpha val="43137"/>
                  </a:srgbClr>
                </a:outerShdw>
              </a:effectLst>
            </a:endParaRPr>
          </a:p>
          <a:p>
            <a:r>
              <a:rPr lang="de-DE" b="1" dirty="0">
                <a:solidFill>
                  <a:srgbClr val="C9FE71"/>
                </a:solidFill>
                <a:effectLst>
                  <a:outerShdw blurRad="38100" dist="38100" dir="2700000" algn="tl">
                    <a:srgbClr val="000000">
                      <a:alpha val="43137"/>
                    </a:srgbClr>
                  </a:outerShdw>
                </a:effectLst>
              </a:rPr>
              <a:t>Stefan </a:t>
            </a:r>
            <a:r>
              <a:rPr lang="de-DE" b="1" dirty="0" err="1">
                <a:solidFill>
                  <a:srgbClr val="C9FE71"/>
                </a:solidFill>
                <a:effectLst>
                  <a:outerShdw blurRad="38100" dist="38100" dir="2700000" algn="tl">
                    <a:srgbClr val="000000">
                      <a:alpha val="43137"/>
                    </a:srgbClr>
                  </a:outerShdw>
                </a:effectLst>
              </a:rPr>
              <a:t>Mergl</a:t>
            </a:r>
            <a:r>
              <a:rPr lang="de-DE" b="1" dirty="0">
                <a:solidFill>
                  <a:srgbClr val="C9FE7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96807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EE3E217D-4195-AE10-72A0-BEC3AC6CCC4D}"/>
              </a:ext>
            </a:extLst>
          </p:cNvPr>
          <p:cNvSpPr txBox="1"/>
          <p:nvPr/>
        </p:nvSpPr>
        <p:spPr>
          <a:xfrm>
            <a:off x="1278710" y="416712"/>
            <a:ext cx="4300580" cy="646331"/>
          </a:xfrm>
          <a:prstGeom prst="rect">
            <a:avLst/>
          </a:prstGeom>
          <a:solidFill>
            <a:srgbClr val="38527D"/>
          </a:solidFill>
          <a:scene3d>
            <a:camera prst="orthographicFront"/>
            <a:lightRig rig="threePt" dir="t"/>
          </a:scene3d>
          <a:sp3d>
            <a:bevelT/>
          </a:sp3d>
        </p:spPr>
        <p:txBody>
          <a:bodyPr wrap="square" rtlCol="0">
            <a:spAutoFit/>
          </a:bodyPr>
          <a:lstStyle/>
          <a:p>
            <a:r>
              <a:rPr lang="de-DE" sz="3600" dirty="0">
                <a:solidFill>
                  <a:srgbClr val="C9FE71"/>
                </a:solidFill>
                <a:effectLst>
                  <a:outerShdw blurRad="38100" dist="38100" dir="2700000" algn="tl">
                    <a:srgbClr val="000000">
                      <a:alpha val="43137"/>
                    </a:srgbClr>
                  </a:outerShdw>
                </a:effectLst>
              </a:rPr>
              <a:t>1 </a:t>
            </a:r>
            <a:r>
              <a:rPr lang="de-DE" sz="3600" dirty="0" err="1">
                <a:solidFill>
                  <a:srgbClr val="C9FE71"/>
                </a:solidFill>
                <a:effectLst>
                  <a:outerShdw blurRad="38100" dist="38100" dir="2700000" algn="tl">
                    <a:srgbClr val="000000">
                      <a:alpha val="43137"/>
                    </a:srgbClr>
                  </a:outerShdw>
                </a:effectLst>
              </a:rPr>
              <a:t>Statistics</a:t>
            </a:r>
            <a:r>
              <a:rPr lang="de-DE" sz="3600" dirty="0">
                <a:solidFill>
                  <a:srgbClr val="C9FE71"/>
                </a:solidFill>
                <a:effectLst>
                  <a:outerShdw blurRad="38100" dist="38100" dir="2700000" algn="tl">
                    <a:srgbClr val="000000">
                      <a:alpha val="43137"/>
                    </a:srgbClr>
                  </a:outerShdw>
                </a:effectLst>
              </a:rPr>
              <a:t> of </a:t>
            </a:r>
            <a:r>
              <a:rPr lang="de-DE" sz="3600" dirty="0" err="1">
                <a:solidFill>
                  <a:srgbClr val="C9FE71"/>
                </a:solidFill>
                <a:effectLst>
                  <a:outerShdw blurRad="38100" dist="38100" dir="2700000" algn="tl">
                    <a:srgbClr val="000000">
                      <a:alpha val="43137"/>
                    </a:srgbClr>
                  </a:outerShdw>
                </a:effectLst>
              </a:rPr>
              <a:t>efforts</a:t>
            </a:r>
            <a:endParaRPr lang="de-DE" sz="3600" dirty="0">
              <a:solidFill>
                <a:srgbClr val="C9FE71"/>
              </a:solidFill>
              <a:effectLst>
                <a:outerShdw blurRad="38100" dist="38100" dir="2700000" algn="tl">
                  <a:srgbClr val="000000">
                    <a:alpha val="43137"/>
                  </a:srgbClr>
                </a:outerShdw>
              </a:effectLst>
            </a:endParaRPr>
          </a:p>
        </p:txBody>
      </p:sp>
      <p:grpSp>
        <p:nvGrpSpPr>
          <p:cNvPr id="10" name="Gruppieren 9">
            <a:extLst>
              <a:ext uri="{FF2B5EF4-FFF2-40B4-BE49-F238E27FC236}">
                <a16:creationId xmlns:a16="http://schemas.microsoft.com/office/drawing/2014/main" id="{F8F7F5D2-1D9F-AE6E-34B6-320EDB007496}"/>
              </a:ext>
            </a:extLst>
          </p:cNvPr>
          <p:cNvGrpSpPr/>
          <p:nvPr/>
        </p:nvGrpSpPr>
        <p:grpSpPr>
          <a:xfrm>
            <a:off x="4761163" y="7437720"/>
            <a:ext cx="1927030" cy="2051568"/>
            <a:chOff x="4133042" y="184413"/>
            <a:chExt cx="2505373" cy="2591922"/>
          </a:xfrm>
        </p:grpSpPr>
        <p:pic>
          <p:nvPicPr>
            <p:cNvPr id="6" name="Grafik 5" descr="Ein Bild, das Cartoon, Screenshot, Spielzeug, Actionfigur enthält.&#10;&#10;Automatisch generierte Beschreibung">
              <a:extLst>
                <a:ext uri="{FF2B5EF4-FFF2-40B4-BE49-F238E27FC236}">
                  <a16:creationId xmlns:a16="http://schemas.microsoft.com/office/drawing/2014/main" id="{47B3F806-46BD-9EC2-7ADC-DE8E6496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042" y="184413"/>
              <a:ext cx="2505373" cy="2591922"/>
            </a:xfrm>
            <a:prstGeom prst="rect">
              <a:avLst/>
            </a:prstGeom>
          </p:spPr>
        </p:pic>
        <p:sp>
          <p:nvSpPr>
            <p:cNvPr id="8" name="Textfeld 7">
              <a:extLst>
                <a:ext uri="{FF2B5EF4-FFF2-40B4-BE49-F238E27FC236}">
                  <a16:creationId xmlns:a16="http://schemas.microsoft.com/office/drawing/2014/main" id="{BA4CD85E-A64D-A4F7-C70F-B092E838170D}"/>
                </a:ext>
              </a:extLst>
            </p:cNvPr>
            <p:cNvSpPr txBox="1"/>
            <p:nvPr/>
          </p:nvSpPr>
          <p:spPr>
            <a:xfrm rot="21436416">
              <a:off x="4280427" y="364357"/>
              <a:ext cx="2210605" cy="1043827"/>
            </a:xfrm>
            <a:prstGeom prst="rect">
              <a:avLst/>
            </a:prstGeom>
            <a:noFill/>
          </p:spPr>
          <p:txBody>
            <a:bodyPr wrap="square" rtlCol="0">
              <a:spAutoFit/>
            </a:bodyPr>
            <a:lstStyle/>
            <a:p>
              <a:pPr algn="ctr"/>
              <a:r>
                <a:rPr lang="de-DE" sz="1400" dirty="0">
                  <a:solidFill>
                    <a:srgbClr val="C9FE71"/>
                  </a:solidFill>
                  <a:effectLst>
                    <a:outerShdw blurRad="38100" dist="38100" dir="2700000" algn="tl">
                      <a:srgbClr val="000000">
                        <a:alpha val="43137"/>
                      </a:srgbClr>
                    </a:outerShdw>
                  </a:effectLst>
                </a:rPr>
                <a:t>Total </a:t>
              </a:r>
              <a:r>
                <a:rPr lang="de-DE" sz="1400" dirty="0" err="1">
                  <a:solidFill>
                    <a:srgbClr val="C9FE71"/>
                  </a:solidFill>
                  <a:effectLst>
                    <a:outerShdw blurRad="38100" dist="38100" dir="2700000" algn="tl">
                      <a:srgbClr val="000000">
                        <a:alpha val="43137"/>
                      </a:srgbClr>
                    </a:outerShdw>
                  </a:effectLst>
                </a:rPr>
                <a:t>hours</a:t>
              </a:r>
              <a:r>
                <a:rPr lang="de-DE" sz="1400" dirty="0">
                  <a:solidFill>
                    <a:srgbClr val="C9FE71"/>
                  </a:solidFill>
                  <a:effectLst>
                    <a:outerShdw blurRad="38100" dist="38100" dir="2700000" algn="tl">
                      <a:srgbClr val="000000">
                        <a:alpha val="43137"/>
                      </a:srgbClr>
                    </a:outerShdw>
                  </a:effectLst>
                </a:rPr>
                <a:t> </a:t>
              </a:r>
              <a:r>
                <a:rPr lang="de-DE" sz="1400" dirty="0" err="1">
                  <a:solidFill>
                    <a:srgbClr val="C9FE71"/>
                  </a:solidFill>
                  <a:effectLst>
                    <a:outerShdw blurRad="38100" dist="38100" dir="2700000" algn="tl">
                      <a:srgbClr val="000000">
                        <a:alpha val="43137"/>
                      </a:srgbClr>
                    </a:outerShdw>
                  </a:effectLst>
                </a:rPr>
                <a:t>spent</a:t>
              </a:r>
              <a:r>
                <a:rPr lang="de-DE" sz="1400" dirty="0">
                  <a:solidFill>
                    <a:srgbClr val="C9FE71"/>
                  </a:solidFill>
                  <a:effectLst>
                    <a:outerShdw blurRad="38100" dist="38100" dir="2700000" algn="tl">
                      <a:srgbClr val="000000">
                        <a:alpha val="43137"/>
                      </a:srgbClr>
                    </a:outerShdw>
                  </a:effectLst>
                </a:rPr>
                <a:t> </a:t>
              </a:r>
              <a:br>
                <a:rPr lang="de-DE" sz="1400" dirty="0">
                  <a:solidFill>
                    <a:srgbClr val="C9FE71"/>
                  </a:solidFill>
                  <a:effectLst>
                    <a:outerShdw blurRad="38100" dist="38100" dir="2700000" algn="tl">
                      <a:srgbClr val="000000">
                        <a:alpha val="43137"/>
                      </a:srgbClr>
                    </a:outerShdw>
                  </a:effectLst>
                </a:rPr>
              </a:br>
              <a:r>
                <a:rPr lang="de-DE" sz="1400" dirty="0">
                  <a:solidFill>
                    <a:srgbClr val="C9FE71"/>
                  </a:solidFill>
                  <a:effectLst>
                    <a:outerShdw blurRad="38100" dist="38100" dir="2700000" algn="tl">
                      <a:srgbClr val="000000">
                        <a:alpha val="43137"/>
                      </a:srgbClr>
                    </a:outerShdw>
                  </a:effectLst>
                </a:rPr>
                <a:t>on </a:t>
              </a:r>
              <a:r>
                <a:rPr lang="de-DE" sz="1400" dirty="0" err="1">
                  <a:solidFill>
                    <a:srgbClr val="C9FE71"/>
                  </a:solidFill>
                  <a:effectLst>
                    <a:outerShdw blurRad="38100" dist="38100" dir="2700000" algn="tl">
                      <a:srgbClr val="000000">
                        <a:alpha val="43137"/>
                      </a:srgbClr>
                    </a:outerShdw>
                  </a:effectLst>
                </a:rPr>
                <a:t>project</a:t>
              </a:r>
              <a:r>
                <a:rPr lang="de-DE" sz="1400" dirty="0">
                  <a:solidFill>
                    <a:srgbClr val="C9FE71"/>
                  </a:solidFill>
                  <a:effectLst>
                    <a:outerShdw blurRad="38100" dist="38100" dir="2700000" algn="tl">
                      <a:srgbClr val="000000">
                        <a:alpha val="43137"/>
                      </a:srgbClr>
                    </a:outerShdw>
                  </a:effectLst>
                </a:rPr>
                <a:t>:</a:t>
              </a:r>
            </a:p>
            <a:p>
              <a:pPr algn="ctr"/>
              <a:r>
                <a:rPr lang="de-DE" dirty="0">
                  <a:solidFill>
                    <a:srgbClr val="C9FE71"/>
                  </a:solidFill>
                  <a:effectLst>
                    <a:outerShdw blurRad="38100" dist="38100" dir="2700000" algn="tl">
                      <a:srgbClr val="000000">
                        <a:alpha val="43137"/>
                      </a:srgbClr>
                    </a:outerShdw>
                  </a:effectLst>
                </a:rPr>
                <a:t>530 h</a:t>
              </a:r>
              <a:r>
                <a:rPr lang="de-DE" sz="1400" dirty="0">
                  <a:solidFill>
                    <a:srgbClr val="C9FE71"/>
                  </a:solidFill>
                  <a:effectLst>
                    <a:outerShdw blurRad="38100" dist="38100" dir="2700000" algn="tl">
                      <a:srgbClr val="000000">
                        <a:alpha val="43137"/>
                      </a:srgbClr>
                    </a:outerShdw>
                  </a:effectLst>
                </a:rPr>
                <a:t> </a:t>
              </a:r>
            </a:p>
          </p:txBody>
        </p:sp>
      </p:grpSp>
      <p:pic>
        <p:nvPicPr>
          <p:cNvPr id="2054" name="Picture 6">
            <a:extLst>
              <a:ext uri="{FF2B5EF4-FFF2-40B4-BE49-F238E27FC236}">
                <a16:creationId xmlns:a16="http://schemas.microsoft.com/office/drawing/2014/main" id="{D2164B77-6F96-991D-2761-4D406A507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65" t="4028" r="15365" b="8271"/>
          <a:stretch/>
        </p:blipFill>
        <p:spPr bwMode="auto">
          <a:xfrm>
            <a:off x="4047688" y="1409699"/>
            <a:ext cx="2323123" cy="5790926"/>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Text, Screenshot, Schrift, Logo enthält.&#10;&#10;Automatisch generierte Beschreibung">
            <a:extLst>
              <a:ext uri="{FF2B5EF4-FFF2-40B4-BE49-F238E27FC236}">
                <a16:creationId xmlns:a16="http://schemas.microsoft.com/office/drawing/2014/main" id="{0A778283-92A5-9560-0C63-124DA8BA4A1F}"/>
              </a:ext>
            </a:extLst>
          </p:cNvPr>
          <p:cNvPicPr>
            <a:picLocks noChangeAspect="1"/>
          </p:cNvPicPr>
          <p:nvPr/>
        </p:nvPicPr>
        <p:blipFill rotWithShape="1">
          <a:blip r:embed="rId4">
            <a:extLst>
              <a:ext uri="{28A0092B-C50C-407E-A947-70E740481C1C}">
                <a14:useLocalDpi xmlns:a14="http://schemas.microsoft.com/office/drawing/2010/main" val="0"/>
              </a:ext>
            </a:extLst>
          </a:blip>
          <a:srcRect l="3306" r="6980"/>
          <a:stretch/>
        </p:blipFill>
        <p:spPr>
          <a:xfrm>
            <a:off x="-12615" y="7200625"/>
            <a:ext cx="4653213" cy="2639801"/>
          </a:xfrm>
          <a:prstGeom prst="rect">
            <a:avLst/>
          </a:prstGeom>
        </p:spPr>
      </p:pic>
      <p:pic>
        <p:nvPicPr>
          <p:cNvPr id="5" name="Grafik 4" descr="Ein Bild, das Text, Screenshot, Logo, Schrift enthält.&#10;&#10;Automatisch generierte Beschreibung">
            <a:extLst>
              <a:ext uri="{FF2B5EF4-FFF2-40B4-BE49-F238E27FC236}">
                <a16:creationId xmlns:a16="http://schemas.microsoft.com/office/drawing/2014/main" id="{D4D466C6-19B5-7ED1-4D31-ABDB7C2E71DB}"/>
              </a:ext>
            </a:extLst>
          </p:cNvPr>
          <p:cNvPicPr>
            <a:picLocks noChangeAspect="1"/>
          </p:cNvPicPr>
          <p:nvPr/>
        </p:nvPicPr>
        <p:blipFill rotWithShape="1">
          <a:blip r:embed="rId5">
            <a:extLst>
              <a:ext uri="{28A0092B-C50C-407E-A947-70E740481C1C}">
                <a14:useLocalDpi xmlns:a14="http://schemas.microsoft.com/office/drawing/2010/main" val="0"/>
              </a:ext>
            </a:extLst>
          </a:blip>
          <a:srcRect b="9297"/>
          <a:stretch/>
        </p:blipFill>
        <p:spPr>
          <a:xfrm>
            <a:off x="362481" y="4308150"/>
            <a:ext cx="3263900" cy="3064063"/>
          </a:xfrm>
          <a:prstGeom prst="rect">
            <a:avLst/>
          </a:prstGeom>
        </p:spPr>
      </p:pic>
      <p:pic>
        <p:nvPicPr>
          <p:cNvPr id="9" name="Grafik 8" descr="Ein Bild, das Text, Screenshot, Schrift, Logo enthält.&#10;&#10;Automatisch generierte Beschreibung">
            <a:extLst>
              <a:ext uri="{FF2B5EF4-FFF2-40B4-BE49-F238E27FC236}">
                <a16:creationId xmlns:a16="http://schemas.microsoft.com/office/drawing/2014/main" id="{192C66E0-620F-2D3D-8C96-D89DDD77BD4D}"/>
              </a:ext>
            </a:extLst>
          </p:cNvPr>
          <p:cNvPicPr>
            <a:picLocks noChangeAspect="1"/>
          </p:cNvPicPr>
          <p:nvPr/>
        </p:nvPicPr>
        <p:blipFill rotWithShape="1">
          <a:blip r:embed="rId6">
            <a:extLst>
              <a:ext uri="{28A0092B-C50C-407E-A947-70E740481C1C}">
                <a14:useLocalDpi xmlns:a14="http://schemas.microsoft.com/office/drawing/2010/main" val="0"/>
              </a:ext>
            </a:extLst>
          </a:blip>
          <a:srcRect b="2183"/>
          <a:stretch/>
        </p:blipFill>
        <p:spPr>
          <a:xfrm>
            <a:off x="362481" y="1143771"/>
            <a:ext cx="3263900" cy="3263130"/>
          </a:xfrm>
          <a:prstGeom prst="rect">
            <a:avLst/>
          </a:prstGeom>
        </p:spPr>
      </p:pic>
      <p:sp>
        <p:nvSpPr>
          <p:cNvPr id="11" name="Rechteck: abgerundete Ecken 10">
            <a:extLst>
              <a:ext uri="{FF2B5EF4-FFF2-40B4-BE49-F238E27FC236}">
                <a16:creationId xmlns:a16="http://schemas.microsoft.com/office/drawing/2014/main" id="{CCC77645-EB64-E84A-73B2-5A218BBEE164}"/>
              </a:ext>
            </a:extLst>
          </p:cNvPr>
          <p:cNvSpPr/>
          <p:nvPr/>
        </p:nvSpPr>
        <p:spPr>
          <a:xfrm>
            <a:off x="4107198" y="1198511"/>
            <a:ext cx="2217402" cy="261153"/>
          </a:xfrm>
          <a:prstGeom prst="roundRect">
            <a:avLst>
              <a:gd name="adj" fmla="val 50000"/>
            </a:avLst>
          </a:prstGeom>
          <a:solidFill>
            <a:srgbClr val="3852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Hours per </a:t>
            </a:r>
            <a:r>
              <a:rPr lang="de-DE" dirty="0" err="1"/>
              <a:t>workflow</a:t>
            </a:r>
            <a:endParaRPr lang="de-DE" dirty="0"/>
          </a:p>
        </p:txBody>
      </p:sp>
    </p:spTree>
    <p:extLst>
      <p:ext uri="{BB962C8B-B14F-4D97-AF65-F5344CB8AC3E}">
        <p14:creationId xmlns:p14="http://schemas.microsoft.com/office/powerpoint/2010/main" val="57081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EE3E217D-4195-AE10-72A0-BEC3AC6CCC4D}"/>
              </a:ext>
            </a:extLst>
          </p:cNvPr>
          <p:cNvSpPr txBox="1"/>
          <p:nvPr/>
        </p:nvSpPr>
        <p:spPr>
          <a:xfrm>
            <a:off x="1475738" y="398888"/>
            <a:ext cx="3906524" cy="646331"/>
          </a:xfrm>
          <a:prstGeom prst="rect">
            <a:avLst/>
          </a:prstGeom>
          <a:solidFill>
            <a:srgbClr val="38527D"/>
          </a:solidFill>
          <a:ln>
            <a:noFill/>
          </a:ln>
          <a:effectLst/>
          <a:scene3d>
            <a:camera prst="orthographicFront"/>
            <a:lightRig rig="threePt" dir="t"/>
          </a:scene3d>
          <a:sp3d>
            <a:bevelT/>
          </a:sp3d>
        </p:spPr>
        <p:txBody>
          <a:bodyPr wrap="square" rtlCol="0">
            <a:spAutoFit/>
          </a:bodyPr>
          <a:lstStyle/>
          <a:p>
            <a:r>
              <a:rPr lang="de-DE" sz="3600" dirty="0">
                <a:solidFill>
                  <a:srgbClr val="C9FE71"/>
                </a:solidFill>
                <a:effectLst>
                  <a:outerShdw blurRad="38100" dist="38100" dir="2700000" algn="tl">
                    <a:srgbClr val="000000">
                      <a:alpha val="43137"/>
                    </a:srgbClr>
                  </a:outerShdw>
                </a:effectLst>
              </a:rPr>
              <a:t>2 Demo-Highlights</a:t>
            </a:r>
          </a:p>
        </p:txBody>
      </p:sp>
      <p:sp>
        <p:nvSpPr>
          <p:cNvPr id="28" name="Textfeld 27">
            <a:extLst>
              <a:ext uri="{FF2B5EF4-FFF2-40B4-BE49-F238E27FC236}">
                <a16:creationId xmlns:a16="http://schemas.microsoft.com/office/drawing/2014/main" id="{135DB0E9-4305-5437-5C9B-AB5EA287E0B6}"/>
              </a:ext>
            </a:extLst>
          </p:cNvPr>
          <p:cNvSpPr txBox="1"/>
          <p:nvPr/>
        </p:nvSpPr>
        <p:spPr>
          <a:xfrm>
            <a:off x="579604" y="1307929"/>
            <a:ext cx="2826016" cy="461665"/>
          </a:xfrm>
          <a:prstGeom prst="rect">
            <a:avLst/>
          </a:prstGeom>
          <a:noFill/>
        </p:spPr>
        <p:txBody>
          <a:bodyPr wrap="square" rtlCol="0">
            <a:spAutoFit/>
          </a:bodyPr>
          <a:lstStyle/>
          <a:p>
            <a:pPr algn="ctr"/>
            <a:r>
              <a:rPr lang="de-DE" sz="2400" dirty="0" err="1">
                <a:effectLst>
                  <a:outerShdw blurRad="38100" dist="38100" dir="2700000" algn="tl">
                    <a:srgbClr val="000000">
                      <a:alpha val="43137"/>
                    </a:srgbClr>
                  </a:outerShdw>
                </a:effectLst>
              </a:rPr>
              <a:t>FoodForge</a:t>
            </a:r>
            <a:r>
              <a:rPr lang="de-DE" sz="2400" dirty="0">
                <a:effectLst>
                  <a:outerShdw blurRad="38100" dist="38100" dir="2700000" algn="tl">
                    <a:srgbClr val="000000">
                      <a:alpha val="43137"/>
                    </a:srgbClr>
                  </a:outerShdw>
                </a:effectLst>
              </a:rPr>
              <a:t> </a:t>
            </a:r>
            <a:r>
              <a:rPr lang="de-DE" sz="2400" dirty="0" err="1">
                <a:effectLst>
                  <a:outerShdw blurRad="38100" dist="38100" dir="2700000" algn="tl">
                    <a:srgbClr val="000000">
                      <a:alpha val="43137"/>
                    </a:srgbClr>
                  </a:outerShdw>
                </a:effectLst>
              </a:rPr>
              <a:t>page</a:t>
            </a:r>
            <a:endParaRPr lang="de-DE" sz="2400" dirty="0">
              <a:effectLst>
                <a:outerShdw blurRad="38100" dist="38100" dir="2700000" algn="tl">
                  <a:srgbClr val="000000">
                    <a:alpha val="43137"/>
                  </a:srgbClr>
                </a:outerShdw>
              </a:effectLst>
            </a:endParaRPr>
          </a:p>
        </p:txBody>
      </p:sp>
      <p:grpSp>
        <p:nvGrpSpPr>
          <p:cNvPr id="29" name="Gruppieren 28">
            <a:extLst>
              <a:ext uri="{FF2B5EF4-FFF2-40B4-BE49-F238E27FC236}">
                <a16:creationId xmlns:a16="http://schemas.microsoft.com/office/drawing/2014/main" id="{0B445244-BDD6-185D-6FB4-A2FD7C504F96}"/>
              </a:ext>
            </a:extLst>
          </p:cNvPr>
          <p:cNvGrpSpPr/>
          <p:nvPr/>
        </p:nvGrpSpPr>
        <p:grpSpPr>
          <a:xfrm>
            <a:off x="900869" y="5251758"/>
            <a:ext cx="3630810" cy="2884648"/>
            <a:chOff x="614960" y="610394"/>
            <a:chExt cx="5673925" cy="5052218"/>
          </a:xfrm>
        </p:grpSpPr>
        <p:pic>
          <p:nvPicPr>
            <p:cNvPr id="30" name="Grafik 29">
              <a:extLst>
                <a:ext uri="{FF2B5EF4-FFF2-40B4-BE49-F238E27FC236}">
                  <a16:creationId xmlns:a16="http://schemas.microsoft.com/office/drawing/2014/main" id="{E0052F56-8B98-33DD-EBC6-DA571252ECE2}"/>
                </a:ext>
              </a:extLst>
            </p:cNvPr>
            <p:cNvPicPr>
              <a:picLocks noChangeAspect="1"/>
            </p:cNvPicPr>
            <p:nvPr/>
          </p:nvPicPr>
          <p:blipFill>
            <a:blip r:embed="rId2"/>
            <a:stretch>
              <a:fillRect/>
            </a:stretch>
          </p:blipFill>
          <p:spPr>
            <a:xfrm>
              <a:off x="614960" y="610394"/>
              <a:ext cx="5673925" cy="2774382"/>
            </a:xfrm>
            <a:prstGeom prst="rect">
              <a:avLst/>
            </a:prstGeom>
          </p:spPr>
        </p:pic>
        <p:pic>
          <p:nvPicPr>
            <p:cNvPr id="31" name="Grafik 30">
              <a:extLst>
                <a:ext uri="{FF2B5EF4-FFF2-40B4-BE49-F238E27FC236}">
                  <a16:creationId xmlns:a16="http://schemas.microsoft.com/office/drawing/2014/main" id="{FF59616B-4E02-2F85-7332-38D9F1B579AA}"/>
                </a:ext>
              </a:extLst>
            </p:cNvPr>
            <p:cNvPicPr>
              <a:picLocks noChangeAspect="1"/>
            </p:cNvPicPr>
            <p:nvPr/>
          </p:nvPicPr>
          <p:blipFill>
            <a:blip r:embed="rId3"/>
            <a:stretch>
              <a:fillRect/>
            </a:stretch>
          </p:blipFill>
          <p:spPr>
            <a:xfrm>
              <a:off x="614960" y="3087890"/>
              <a:ext cx="5673925" cy="2574722"/>
            </a:xfrm>
            <a:prstGeom prst="rect">
              <a:avLst/>
            </a:prstGeom>
          </p:spPr>
        </p:pic>
      </p:grpSp>
      <p:sp>
        <p:nvSpPr>
          <p:cNvPr id="32" name="Textfeld 31">
            <a:extLst>
              <a:ext uri="{FF2B5EF4-FFF2-40B4-BE49-F238E27FC236}">
                <a16:creationId xmlns:a16="http://schemas.microsoft.com/office/drawing/2014/main" id="{F78366CD-C4F9-F830-2935-6F2EAB0CEB92}"/>
              </a:ext>
            </a:extLst>
          </p:cNvPr>
          <p:cNvSpPr txBox="1"/>
          <p:nvPr/>
        </p:nvSpPr>
        <p:spPr>
          <a:xfrm>
            <a:off x="805918" y="4724561"/>
            <a:ext cx="2290468" cy="461665"/>
          </a:xfrm>
          <a:prstGeom prst="rect">
            <a:avLst/>
          </a:prstGeom>
          <a:noFill/>
        </p:spPr>
        <p:txBody>
          <a:bodyPr wrap="square" rtlCol="0">
            <a:spAutoFit/>
          </a:bodyPr>
          <a:lstStyle/>
          <a:p>
            <a:pPr algn="ctr"/>
            <a:r>
              <a:rPr lang="de-DE" sz="2400" dirty="0">
                <a:effectLst>
                  <a:outerShdw blurRad="38100" dist="38100" dir="2700000" algn="tl">
                    <a:srgbClr val="000000">
                      <a:alpha val="43137"/>
                    </a:srgbClr>
                  </a:outerShdw>
                </a:effectLst>
              </a:rPr>
              <a:t>Specific Recipe</a:t>
            </a:r>
          </a:p>
        </p:txBody>
      </p:sp>
      <p:pic>
        <p:nvPicPr>
          <p:cNvPr id="3" name="Grafik 2" descr="Ein Bild, das Text, Screenshot enthält.&#10;&#10;Automatisch generierte Beschreibung">
            <a:extLst>
              <a:ext uri="{FF2B5EF4-FFF2-40B4-BE49-F238E27FC236}">
                <a16:creationId xmlns:a16="http://schemas.microsoft.com/office/drawing/2014/main" id="{D0871B52-79E9-49E4-3981-3D636866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928" y="1704298"/>
            <a:ext cx="3630810" cy="1913560"/>
          </a:xfrm>
          <a:prstGeom prst="rect">
            <a:avLst/>
          </a:prstGeom>
        </p:spPr>
      </p:pic>
      <p:sp>
        <p:nvSpPr>
          <p:cNvPr id="7" name="Textfeld 6">
            <a:extLst>
              <a:ext uri="{FF2B5EF4-FFF2-40B4-BE49-F238E27FC236}">
                <a16:creationId xmlns:a16="http://schemas.microsoft.com/office/drawing/2014/main" id="{00E9452E-D8C3-0BFC-032D-61C419274655}"/>
              </a:ext>
            </a:extLst>
          </p:cNvPr>
          <p:cNvSpPr txBox="1"/>
          <p:nvPr/>
        </p:nvSpPr>
        <p:spPr>
          <a:xfrm>
            <a:off x="805918" y="8206489"/>
            <a:ext cx="6946951" cy="1077218"/>
          </a:xfrm>
          <a:prstGeom prst="rect">
            <a:avLst/>
          </a:prstGeom>
          <a:noFill/>
        </p:spPr>
        <p:txBody>
          <a:bodyPr wrap="square" rtlCol="0">
            <a:spAutoFit/>
          </a:bodyPr>
          <a:lstStyle/>
          <a:p>
            <a:pPr marL="285750" indent="-285750">
              <a:buFont typeface="Arial" panose="020B0604020202020204" pitchFamily="34" charset="0"/>
              <a:buChar char="•"/>
            </a:pPr>
            <a:r>
              <a:rPr lang="de-DE" sz="1600" dirty="0"/>
              <a:t>Like </a:t>
            </a:r>
            <a:r>
              <a:rPr lang="de-DE" sz="1600" dirty="0" err="1"/>
              <a:t>the</a:t>
            </a:r>
            <a:r>
              <a:rPr lang="de-DE" sz="1600" dirty="0"/>
              <a:t> recipe</a:t>
            </a:r>
          </a:p>
          <a:p>
            <a:pPr marL="285750" indent="-285750">
              <a:buFont typeface="Arial" panose="020B0604020202020204" pitchFamily="34" charset="0"/>
              <a:buChar char="•"/>
            </a:pPr>
            <a:r>
              <a:rPr lang="de-DE" sz="1600" dirty="0"/>
              <a:t>Delete </a:t>
            </a:r>
            <a:r>
              <a:rPr lang="de-DE" sz="1600" dirty="0" err="1"/>
              <a:t>the</a:t>
            </a:r>
            <a:r>
              <a:rPr lang="de-DE" sz="1600" dirty="0"/>
              <a:t> recipe (</a:t>
            </a:r>
            <a:r>
              <a:rPr lang="de-DE" sz="1600" dirty="0" err="1"/>
              <a:t>only</a:t>
            </a:r>
            <a:r>
              <a:rPr lang="de-DE" sz="1600" dirty="0"/>
              <a:t> own)</a:t>
            </a:r>
          </a:p>
          <a:p>
            <a:pPr marL="285750" indent="-285750">
              <a:buFont typeface="Arial" panose="020B0604020202020204" pitchFamily="34" charset="0"/>
              <a:buChar char="•"/>
            </a:pPr>
            <a:r>
              <a:rPr lang="de-DE" sz="1600" dirty="0" err="1"/>
              <a:t>Ingredients</a:t>
            </a:r>
            <a:r>
              <a:rPr lang="de-DE" sz="1600" dirty="0"/>
              <a:t> will </a:t>
            </a:r>
            <a:r>
              <a:rPr lang="de-DE" sz="1600" dirty="0" err="1"/>
              <a:t>be</a:t>
            </a:r>
            <a:r>
              <a:rPr lang="de-DE" sz="1600" dirty="0"/>
              <a:t> </a:t>
            </a:r>
            <a:r>
              <a:rPr lang="de-DE" sz="1600" dirty="0" err="1"/>
              <a:t>calculated</a:t>
            </a:r>
            <a:r>
              <a:rPr lang="de-DE" sz="1600" dirty="0"/>
              <a:t> </a:t>
            </a:r>
            <a:r>
              <a:rPr lang="de-DE" sz="1600" dirty="0" err="1"/>
              <a:t>according</a:t>
            </a:r>
            <a:r>
              <a:rPr lang="de-DE" sz="1600" dirty="0"/>
              <a:t> to </a:t>
            </a:r>
            <a:r>
              <a:rPr lang="de-DE" sz="1600" dirty="0" err="1"/>
              <a:t>selected</a:t>
            </a:r>
            <a:r>
              <a:rPr lang="de-DE" sz="1600" dirty="0"/>
              <a:t> </a:t>
            </a:r>
            <a:br>
              <a:rPr lang="de-DE" sz="1600" dirty="0"/>
            </a:br>
            <a:r>
              <a:rPr lang="de-DE" sz="1600" dirty="0" err="1"/>
              <a:t>number</a:t>
            </a:r>
            <a:r>
              <a:rPr lang="de-DE" sz="1600" dirty="0"/>
              <a:t> of </a:t>
            </a:r>
            <a:r>
              <a:rPr lang="de-DE" sz="1600" dirty="0" err="1"/>
              <a:t>portions</a:t>
            </a:r>
            <a:endParaRPr lang="de-DE" sz="1600" dirty="0"/>
          </a:p>
        </p:txBody>
      </p:sp>
      <p:sp>
        <p:nvSpPr>
          <p:cNvPr id="8" name="Textfeld 7">
            <a:extLst>
              <a:ext uri="{FF2B5EF4-FFF2-40B4-BE49-F238E27FC236}">
                <a16:creationId xmlns:a16="http://schemas.microsoft.com/office/drawing/2014/main" id="{7ABD63C9-4BFC-081A-915A-206523255209}"/>
              </a:ext>
            </a:extLst>
          </p:cNvPr>
          <p:cNvSpPr txBox="1"/>
          <p:nvPr/>
        </p:nvSpPr>
        <p:spPr>
          <a:xfrm>
            <a:off x="900869" y="3649983"/>
            <a:ext cx="5425286" cy="830997"/>
          </a:xfrm>
          <a:prstGeom prst="rect">
            <a:avLst/>
          </a:prstGeom>
          <a:noFill/>
        </p:spPr>
        <p:txBody>
          <a:bodyPr wrap="square" rtlCol="0">
            <a:spAutoFit/>
          </a:bodyPr>
          <a:lstStyle/>
          <a:p>
            <a:pPr marL="285750" indent="-285750">
              <a:buFont typeface="Arial" panose="020B0604020202020204" pitchFamily="34" charset="0"/>
              <a:buChar char="•"/>
            </a:pPr>
            <a:r>
              <a:rPr lang="de-DE" sz="1600" dirty="0" err="1"/>
              <a:t>Forge</a:t>
            </a:r>
            <a:r>
              <a:rPr lang="de-DE" sz="1600" dirty="0"/>
              <a:t> your own </a:t>
            </a:r>
            <a:r>
              <a:rPr lang="de-DE" sz="1600" dirty="0" err="1"/>
              <a:t>recipes</a:t>
            </a:r>
            <a:endParaRPr lang="de-DE" sz="1600" dirty="0"/>
          </a:p>
          <a:p>
            <a:pPr marL="285750" indent="-285750">
              <a:buFont typeface="Arial" panose="020B0604020202020204" pitchFamily="34" charset="0"/>
              <a:buChar char="•"/>
            </a:pPr>
            <a:r>
              <a:rPr lang="de-DE" sz="1600" dirty="0"/>
              <a:t>Upload a </a:t>
            </a:r>
            <a:r>
              <a:rPr lang="de-DE" sz="1600" dirty="0" err="1"/>
              <a:t>picture</a:t>
            </a:r>
            <a:r>
              <a:rPr lang="de-DE" sz="1600" dirty="0"/>
              <a:t> of your recipe</a:t>
            </a:r>
          </a:p>
          <a:p>
            <a:pPr marL="285750" indent="-285750">
              <a:buFont typeface="Arial" panose="020B0604020202020204" pitchFamily="34" charset="0"/>
              <a:buChar char="•"/>
            </a:pPr>
            <a:r>
              <a:rPr lang="de-DE" sz="1600" dirty="0"/>
              <a:t>Add </a:t>
            </a:r>
            <a:r>
              <a:rPr lang="de-DE" sz="1600" dirty="0" err="1"/>
              <a:t>ingredients</a:t>
            </a:r>
            <a:r>
              <a:rPr lang="de-DE" sz="1600" dirty="0"/>
              <a:t>, </a:t>
            </a:r>
            <a:r>
              <a:rPr lang="de-DE" sz="1600" dirty="0" err="1"/>
              <a:t>difficulty</a:t>
            </a:r>
            <a:r>
              <a:rPr lang="de-DE" sz="1600" dirty="0"/>
              <a:t> and </a:t>
            </a:r>
            <a:r>
              <a:rPr lang="de-DE" sz="1600" dirty="0" err="1"/>
              <a:t>categories</a:t>
            </a:r>
            <a:r>
              <a:rPr lang="de-DE" sz="1600" dirty="0"/>
              <a:t> </a:t>
            </a:r>
            <a:r>
              <a:rPr lang="de-DE" sz="1600" dirty="0" err="1"/>
              <a:t>to</a:t>
            </a:r>
            <a:r>
              <a:rPr lang="de-DE" sz="1600" dirty="0"/>
              <a:t> </a:t>
            </a:r>
            <a:r>
              <a:rPr lang="de-DE" sz="1600" dirty="0" err="1"/>
              <a:t>your</a:t>
            </a:r>
            <a:r>
              <a:rPr lang="de-DE" sz="1600" dirty="0"/>
              <a:t> recipe</a:t>
            </a:r>
          </a:p>
        </p:txBody>
      </p:sp>
    </p:spTree>
    <p:extLst>
      <p:ext uri="{BB962C8B-B14F-4D97-AF65-F5344CB8AC3E}">
        <p14:creationId xmlns:p14="http://schemas.microsoft.com/office/powerpoint/2010/main" val="332577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EE3E217D-4195-AE10-72A0-BEC3AC6CCC4D}"/>
              </a:ext>
            </a:extLst>
          </p:cNvPr>
          <p:cNvSpPr txBox="1"/>
          <p:nvPr/>
        </p:nvSpPr>
        <p:spPr>
          <a:xfrm>
            <a:off x="1475738" y="398888"/>
            <a:ext cx="3906524" cy="646331"/>
          </a:xfrm>
          <a:prstGeom prst="rect">
            <a:avLst/>
          </a:prstGeom>
          <a:solidFill>
            <a:srgbClr val="38527D"/>
          </a:solidFill>
          <a:ln>
            <a:noFill/>
          </a:ln>
          <a:effectLst/>
          <a:scene3d>
            <a:camera prst="orthographicFront"/>
            <a:lightRig rig="threePt" dir="t"/>
          </a:scene3d>
          <a:sp3d>
            <a:bevelT/>
          </a:sp3d>
        </p:spPr>
        <p:txBody>
          <a:bodyPr wrap="square" rtlCol="0">
            <a:spAutoFit/>
          </a:bodyPr>
          <a:lstStyle/>
          <a:p>
            <a:r>
              <a:rPr lang="de-DE" sz="3600" dirty="0">
                <a:solidFill>
                  <a:srgbClr val="C9FE71"/>
                </a:solidFill>
                <a:effectLst>
                  <a:outerShdw blurRad="38100" dist="38100" dir="2700000" algn="tl">
                    <a:srgbClr val="000000">
                      <a:alpha val="43137"/>
                    </a:srgbClr>
                  </a:outerShdw>
                </a:effectLst>
              </a:rPr>
              <a:t>2 Demo-Highlights</a:t>
            </a:r>
          </a:p>
        </p:txBody>
      </p:sp>
      <p:sp>
        <p:nvSpPr>
          <p:cNvPr id="35" name="Textfeld 34">
            <a:extLst>
              <a:ext uri="{FF2B5EF4-FFF2-40B4-BE49-F238E27FC236}">
                <a16:creationId xmlns:a16="http://schemas.microsoft.com/office/drawing/2014/main" id="{F9A176CF-D34C-CCF3-CCE1-19921166D313}"/>
              </a:ext>
            </a:extLst>
          </p:cNvPr>
          <p:cNvSpPr txBox="1"/>
          <p:nvPr/>
        </p:nvSpPr>
        <p:spPr>
          <a:xfrm>
            <a:off x="794362" y="1683418"/>
            <a:ext cx="2290468" cy="461665"/>
          </a:xfrm>
          <a:prstGeom prst="rect">
            <a:avLst/>
          </a:prstGeom>
          <a:noFill/>
        </p:spPr>
        <p:txBody>
          <a:bodyPr wrap="square" rtlCol="0">
            <a:spAutoFit/>
          </a:bodyPr>
          <a:lstStyle/>
          <a:p>
            <a:pPr algn="ctr"/>
            <a:r>
              <a:rPr lang="de-DE" sz="2400" dirty="0" err="1">
                <a:effectLst>
                  <a:outerShdw blurRad="38100" dist="38100" dir="2700000" algn="tl">
                    <a:srgbClr val="000000">
                      <a:alpha val="43137"/>
                    </a:srgbClr>
                  </a:outerShdw>
                </a:effectLst>
              </a:rPr>
              <a:t>Adventurize</a:t>
            </a:r>
            <a:r>
              <a:rPr lang="de-DE" sz="2400" dirty="0">
                <a:effectLst>
                  <a:outerShdw blurRad="38100" dist="38100" dir="2700000" algn="tl">
                    <a:srgbClr val="000000">
                      <a:alpha val="43137"/>
                    </a:srgbClr>
                  </a:outerShdw>
                </a:effectLst>
              </a:rPr>
              <a:t> </a:t>
            </a:r>
            <a:r>
              <a:rPr lang="de-DE" sz="2400" dirty="0" err="1">
                <a:effectLst>
                  <a:outerShdw blurRad="38100" dist="38100" dir="2700000" algn="tl">
                    <a:srgbClr val="000000">
                      <a:alpha val="43137"/>
                    </a:srgbClr>
                  </a:outerShdw>
                </a:effectLst>
              </a:rPr>
              <a:t>it!</a:t>
            </a:r>
            <a:endParaRPr lang="de-DE" sz="2400" dirty="0">
              <a:effectLst>
                <a:outerShdw blurRad="38100" dist="38100" dir="2700000" algn="tl">
                  <a:srgbClr val="000000">
                    <a:alpha val="43137"/>
                  </a:srgbClr>
                </a:outerShdw>
              </a:effectLst>
            </a:endParaRPr>
          </a:p>
        </p:txBody>
      </p:sp>
      <p:pic>
        <p:nvPicPr>
          <p:cNvPr id="5" name="Grafik 4" descr="Ein Bild, das Text, Screenshot, Schrift, Software enthält.&#10;&#10;Automatisch generierte Beschreibung">
            <a:extLst>
              <a:ext uri="{FF2B5EF4-FFF2-40B4-BE49-F238E27FC236}">
                <a16:creationId xmlns:a16="http://schemas.microsoft.com/office/drawing/2014/main" id="{E4F5BF6F-D283-8B30-D0BC-37A2742FB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587" y="2145083"/>
            <a:ext cx="2972576" cy="4841395"/>
          </a:xfrm>
          <a:prstGeom prst="rect">
            <a:avLst/>
          </a:prstGeom>
        </p:spPr>
      </p:pic>
      <p:sp>
        <p:nvSpPr>
          <p:cNvPr id="6" name="Textfeld 5">
            <a:extLst>
              <a:ext uri="{FF2B5EF4-FFF2-40B4-BE49-F238E27FC236}">
                <a16:creationId xmlns:a16="http://schemas.microsoft.com/office/drawing/2014/main" id="{FC9B1F0D-4D5B-2B41-E988-95D4225CBD2D}"/>
              </a:ext>
            </a:extLst>
          </p:cNvPr>
          <p:cNvSpPr txBox="1"/>
          <p:nvPr/>
        </p:nvSpPr>
        <p:spPr>
          <a:xfrm>
            <a:off x="956245" y="7145609"/>
            <a:ext cx="5544082" cy="830997"/>
          </a:xfrm>
          <a:prstGeom prst="rect">
            <a:avLst/>
          </a:prstGeom>
          <a:noFill/>
        </p:spPr>
        <p:txBody>
          <a:bodyPr wrap="square" rtlCol="0">
            <a:spAutoFit/>
          </a:bodyPr>
          <a:lstStyle/>
          <a:p>
            <a:pPr marL="285750" indent="-285750">
              <a:buFont typeface="Arial" panose="020B0604020202020204" pitchFamily="34" charset="0"/>
              <a:buChar char="•"/>
            </a:pPr>
            <a:r>
              <a:rPr lang="de-DE" sz="1600" dirty="0"/>
              <a:t>Turn a recipe </a:t>
            </a:r>
            <a:r>
              <a:rPr lang="de-DE" sz="1600" dirty="0" err="1"/>
              <a:t>text</a:t>
            </a:r>
            <a:r>
              <a:rPr lang="de-DE" sz="1600" dirty="0"/>
              <a:t> </a:t>
            </a:r>
            <a:r>
              <a:rPr lang="de-DE" sz="1600" dirty="0" err="1"/>
              <a:t>into</a:t>
            </a:r>
            <a:r>
              <a:rPr lang="de-DE" sz="1600" dirty="0"/>
              <a:t> an </a:t>
            </a:r>
            <a:r>
              <a:rPr lang="de-DE" sz="1600" dirty="0" err="1"/>
              <a:t>adventure</a:t>
            </a:r>
            <a:endParaRPr lang="de-DE" sz="1600" dirty="0"/>
          </a:p>
          <a:p>
            <a:pPr marL="285750" indent="-285750">
              <a:buFont typeface="Arial" panose="020B0604020202020204" pitchFamily="34" charset="0"/>
              <a:buChar char="•"/>
            </a:pPr>
            <a:r>
              <a:rPr lang="de-DE" sz="1600" dirty="0"/>
              <a:t>Regenerate </a:t>
            </a:r>
            <a:r>
              <a:rPr lang="de-DE" sz="1600" dirty="0" err="1"/>
              <a:t>the</a:t>
            </a:r>
            <a:r>
              <a:rPr lang="de-DE" sz="1600" dirty="0"/>
              <a:t> </a:t>
            </a:r>
            <a:r>
              <a:rPr lang="de-DE" sz="1600" dirty="0" err="1"/>
              <a:t>text</a:t>
            </a:r>
            <a:r>
              <a:rPr lang="de-DE" sz="1600" dirty="0"/>
              <a:t> </a:t>
            </a:r>
            <a:r>
              <a:rPr lang="de-DE" sz="1600" dirty="0" err="1"/>
              <a:t>if</a:t>
            </a:r>
            <a:r>
              <a:rPr lang="de-DE" sz="1600" dirty="0"/>
              <a:t> you don‘t like </a:t>
            </a:r>
            <a:r>
              <a:rPr lang="de-DE" sz="1600" dirty="0" err="1"/>
              <a:t>it</a:t>
            </a:r>
            <a:endParaRPr lang="de-DE" sz="1600" dirty="0"/>
          </a:p>
          <a:p>
            <a:pPr marL="285750" indent="-285750">
              <a:buFont typeface="Arial" panose="020B0604020202020204" pitchFamily="34" charset="0"/>
              <a:buChar char="•"/>
            </a:pPr>
            <a:r>
              <a:rPr lang="de-DE" sz="1600" dirty="0"/>
              <a:t>Save </a:t>
            </a:r>
            <a:r>
              <a:rPr lang="de-DE" sz="1600" dirty="0" err="1"/>
              <a:t>the</a:t>
            </a:r>
            <a:r>
              <a:rPr lang="de-DE" sz="1600" dirty="0"/>
              <a:t> </a:t>
            </a:r>
            <a:r>
              <a:rPr lang="de-DE" sz="1600" dirty="0" err="1"/>
              <a:t>best</a:t>
            </a:r>
            <a:r>
              <a:rPr lang="de-DE" sz="1600" dirty="0"/>
              <a:t> </a:t>
            </a:r>
            <a:r>
              <a:rPr lang="de-DE" sz="1600" dirty="0" err="1"/>
              <a:t>ones</a:t>
            </a:r>
            <a:r>
              <a:rPr lang="de-DE" sz="1600" dirty="0"/>
              <a:t> </a:t>
            </a:r>
            <a:r>
              <a:rPr lang="de-DE" sz="1600" dirty="0" err="1"/>
              <a:t>for</a:t>
            </a:r>
            <a:r>
              <a:rPr lang="de-DE" sz="1600" dirty="0"/>
              <a:t> </a:t>
            </a:r>
            <a:r>
              <a:rPr lang="de-DE" sz="1600" dirty="0" err="1"/>
              <a:t>you</a:t>
            </a:r>
            <a:r>
              <a:rPr lang="de-DE" sz="1600" dirty="0"/>
              <a:t> and </a:t>
            </a:r>
            <a:r>
              <a:rPr lang="de-DE" sz="1600" dirty="0" err="1"/>
              <a:t>others</a:t>
            </a:r>
            <a:r>
              <a:rPr lang="de-DE" sz="1600" dirty="0"/>
              <a:t> </a:t>
            </a:r>
            <a:r>
              <a:rPr lang="de-DE" sz="1600" dirty="0" err="1"/>
              <a:t>to</a:t>
            </a:r>
            <a:r>
              <a:rPr lang="de-DE" sz="1600" dirty="0"/>
              <a:t> </a:t>
            </a:r>
            <a:r>
              <a:rPr lang="de-DE" sz="1600" dirty="0" err="1"/>
              <a:t>see</a:t>
            </a:r>
            <a:endParaRPr lang="de-DE" sz="1600" dirty="0"/>
          </a:p>
        </p:txBody>
      </p:sp>
    </p:spTree>
    <p:extLst>
      <p:ext uri="{BB962C8B-B14F-4D97-AF65-F5344CB8AC3E}">
        <p14:creationId xmlns:p14="http://schemas.microsoft.com/office/powerpoint/2010/main" val="3438658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EE3E217D-4195-AE10-72A0-BEC3AC6CCC4D}"/>
              </a:ext>
            </a:extLst>
          </p:cNvPr>
          <p:cNvSpPr txBox="1"/>
          <p:nvPr/>
        </p:nvSpPr>
        <p:spPr>
          <a:xfrm>
            <a:off x="1475738" y="398888"/>
            <a:ext cx="3906524" cy="646331"/>
          </a:xfrm>
          <a:prstGeom prst="rect">
            <a:avLst/>
          </a:prstGeom>
          <a:solidFill>
            <a:srgbClr val="38527D"/>
          </a:solidFill>
          <a:ln>
            <a:noFill/>
          </a:ln>
          <a:effectLst/>
          <a:scene3d>
            <a:camera prst="orthographicFront"/>
            <a:lightRig rig="threePt" dir="t"/>
          </a:scene3d>
          <a:sp3d>
            <a:bevelT/>
          </a:sp3d>
        </p:spPr>
        <p:txBody>
          <a:bodyPr wrap="square" rtlCol="0">
            <a:spAutoFit/>
          </a:bodyPr>
          <a:lstStyle/>
          <a:p>
            <a:r>
              <a:rPr lang="de-DE" sz="3600" dirty="0">
                <a:solidFill>
                  <a:srgbClr val="C9FE71"/>
                </a:solidFill>
                <a:effectLst>
                  <a:outerShdw blurRad="38100" dist="38100" dir="2700000" algn="tl">
                    <a:srgbClr val="000000">
                      <a:alpha val="43137"/>
                    </a:srgbClr>
                  </a:outerShdw>
                </a:effectLst>
              </a:rPr>
              <a:t>2 Demo-Highlights</a:t>
            </a:r>
          </a:p>
        </p:txBody>
      </p:sp>
      <p:pic>
        <p:nvPicPr>
          <p:cNvPr id="23" name="Grafik 22">
            <a:extLst>
              <a:ext uri="{FF2B5EF4-FFF2-40B4-BE49-F238E27FC236}">
                <a16:creationId xmlns:a16="http://schemas.microsoft.com/office/drawing/2014/main" id="{E9A0D148-0262-9FAA-202B-3F72312E6960}"/>
              </a:ext>
            </a:extLst>
          </p:cNvPr>
          <p:cNvPicPr>
            <a:picLocks noChangeAspect="1"/>
          </p:cNvPicPr>
          <p:nvPr/>
        </p:nvPicPr>
        <p:blipFill>
          <a:blip r:embed="rId2"/>
          <a:stretch>
            <a:fillRect/>
          </a:stretch>
        </p:blipFill>
        <p:spPr>
          <a:xfrm>
            <a:off x="920001" y="1973177"/>
            <a:ext cx="3907611" cy="1963573"/>
          </a:xfrm>
          <a:prstGeom prst="rect">
            <a:avLst/>
          </a:prstGeom>
        </p:spPr>
      </p:pic>
      <p:pic>
        <p:nvPicPr>
          <p:cNvPr id="24" name="Grafik 23">
            <a:extLst>
              <a:ext uri="{FF2B5EF4-FFF2-40B4-BE49-F238E27FC236}">
                <a16:creationId xmlns:a16="http://schemas.microsoft.com/office/drawing/2014/main" id="{E0847A78-1098-6932-DB68-2042BEAC6949}"/>
              </a:ext>
            </a:extLst>
          </p:cNvPr>
          <p:cNvPicPr>
            <a:picLocks noChangeAspect="1"/>
          </p:cNvPicPr>
          <p:nvPr/>
        </p:nvPicPr>
        <p:blipFill>
          <a:blip r:embed="rId3"/>
          <a:stretch>
            <a:fillRect/>
          </a:stretch>
        </p:blipFill>
        <p:spPr>
          <a:xfrm>
            <a:off x="920001" y="5630319"/>
            <a:ext cx="3891285" cy="1890154"/>
          </a:xfrm>
          <a:prstGeom prst="rect">
            <a:avLst/>
          </a:prstGeom>
        </p:spPr>
      </p:pic>
      <p:sp>
        <p:nvSpPr>
          <p:cNvPr id="26" name="Textfeld 25">
            <a:extLst>
              <a:ext uri="{FF2B5EF4-FFF2-40B4-BE49-F238E27FC236}">
                <a16:creationId xmlns:a16="http://schemas.microsoft.com/office/drawing/2014/main" id="{D709F23A-C127-6FA4-750B-45D41BC08B93}"/>
              </a:ext>
            </a:extLst>
          </p:cNvPr>
          <p:cNvSpPr txBox="1"/>
          <p:nvPr/>
        </p:nvSpPr>
        <p:spPr>
          <a:xfrm>
            <a:off x="367137" y="1462956"/>
            <a:ext cx="2636443" cy="461665"/>
          </a:xfrm>
          <a:prstGeom prst="rect">
            <a:avLst/>
          </a:prstGeom>
          <a:noFill/>
        </p:spPr>
        <p:txBody>
          <a:bodyPr wrap="square" rtlCol="0">
            <a:spAutoFit/>
          </a:bodyPr>
          <a:lstStyle/>
          <a:p>
            <a:pPr algn="ctr"/>
            <a:r>
              <a:rPr lang="de-DE" sz="2400" dirty="0">
                <a:effectLst>
                  <a:outerShdw blurRad="38100" dist="38100" dir="2700000" algn="tl">
                    <a:srgbClr val="000000">
                      <a:alpha val="43137"/>
                    </a:srgbClr>
                  </a:outerShdw>
                </a:effectLst>
              </a:rPr>
              <a:t>Profile Page</a:t>
            </a:r>
          </a:p>
        </p:txBody>
      </p:sp>
      <p:sp>
        <p:nvSpPr>
          <p:cNvPr id="27" name="Textfeld 26">
            <a:extLst>
              <a:ext uri="{FF2B5EF4-FFF2-40B4-BE49-F238E27FC236}">
                <a16:creationId xmlns:a16="http://schemas.microsoft.com/office/drawing/2014/main" id="{AB55E7AD-9D46-6641-5133-4C6342DD09EF}"/>
              </a:ext>
            </a:extLst>
          </p:cNvPr>
          <p:cNvSpPr txBox="1"/>
          <p:nvPr/>
        </p:nvSpPr>
        <p:spPr>
          <a:xfrm>
            <a:off x="740361" y="5082171"/>
            <a:ext cx="2636443" cy="461665"/>
          </a:xfrm>
          <a:prstGeom prst="rect">
            <a:avLst/>
          </a:prstGeom>
          <a:noFill/>
        </p:spPr>
        <p:txBody>
          <a:bodyPr wrap="square" rtlCol="0">
            <a:spAutoFit/>
          </a:bodyPr>
          <a:lstStyle/>
          <a:p>
            <a:pPr algn="ctr"/>
            <a:r>
              <a:rPr lang="de-DE" sz="2400" dirty="0" err="1">
                <a:effectLst>
                  <a:outerShdw blurRad="38100" dist="38100" dir="2700000" algn="tl">
                    <a:srgbClr val="000000">
                      <a:alpha val="43137"/>
                    </a:srgbClr>
                  </a:outerShdw>
                </a:effectLst>
              </a:rPr>
              <a:t>FindRecipes</a:t>
            </a:r>
            <a:r>
              <a:rPr lang="de-DE" sz="2400" dirty="0">
                <a:effectLst>
                  <a:outerShdw blurRad="38100" dist="38100" dir="2700000" algn="tl">
                    <a:srgbClr val="000000">
                      <a:alpha val="43137"/>
                    </a:srgbClr>
                  </a:outerShdw>
                </a:effectLst>
              </a:rPr>
              <a:t> Page</a:t>
            </a:r>
          </a:p>
        </p:txBody>
      </p:sp>
      <p:sp>
        <p:nvSpPr>
          <p:cNvPr id="2" name="Textfeld 1">
            <a:extLst>
              <a:ext uri="{FF2B5EF4-FFF2-40B4-BE49-F238E27FC236}">
                <a16:creationId xmlns:a16="http://schemas.microsoft.com/office/drawing/2014/main" id="{FF3A76D3-67A1-69A3-21A1-57FA731A06A9}"/>
              </a:ext>
            </a:extLst>
          </p:cNvPr>
          <p:cNvSpPr txBox="1"/>
          <p:nvPr/>
        </p:nvSpPr>
        <p:spPr>
          <a:xfrm>
            <a:off x="827004" y="3980676"/>
            <a:ext cx="4964196" cy="1077218"/>
          </a:xfrm>
          <a:prstGeom prst="rect">
            <a:avLst/>
          </a:prstGeom>
          <a:noFill/>
        </p:spPr>
        <p:txBody>
          <a:bodyPr wrap="square" rtlCol="0">
            <a:spAutoFit/>
          </a:bodyPr>
          <a:lstStyle/>
          <a:p>
            <a:pPr marL="285750" indent="-285750">
              <a:buFont typeface="Arial" panose="020B0604020202020204" pitchFamily="34" charset="0"/>
              <a:buChar char="•"/>
            </a:pPr>
            <a:r>
              <a:rPr lang="de-DE" sz="1600" dirty="0"/>
              <a:t>See your </a:t>
            </a:r>
            <a:r>
              <a:rPr lang="de-DE" sz="1600" dirty="0" err="1"/>
              <a:t>recently</a:t>
            </a:r>
            <a:r>
              <a:rPr lang="de-DE" sz="1600" dirty="0"/>
              <a:t> </a:t>
            </a:r>
            <a:r>
              <a:rPr lang="de-DE" sz="1600" dirty="0" err="1"/>
              <a:t>viewed</a:t>
            </a:r>
            <a:r>
              <a:rPr lang="de-DE" sz="1600" dirty="0"/>
              <a:t>, </a:t>
            </a:r>
            <a:r>
              <a:rPr lang="de-DE" sz="1600" dirty="0" err="1"/>
              <a:t>liked</a:t>
            </a:r>
            <a:r>
              <a:rPr lang="de-DE" sz="1600" dirty="0"/>
              <a:t> and own </a:t>
            </a:r>
            <a:r>
              <a:rPr lang="de-DE" sz="1600" dirty="0" err="1"/>
              <a:t>recipes</a:t>
            </a:r>
            <a:endParaRPr lang="de-DE" sz="1600" dirty="0"/>
          </a:p>
          <a:p>
            <a:pPr marL="285750" indent="-285750">
              <a:buFont typeface="Arial" panose="020B0604020202020204" pitchFamily="34" charset="0"/>
              <a:buChar char="•"/>
            </a:pPr>
            <a:r>
              <a:rPr lang="de-DE" sz="1600" dirty="0"/>
              <a:t>Change </a:t>
            </a:r>
            <a:r>
              <a:rPr lang="de-DE" sz="1600" dirty="0" err="1"/>
              <a:t>username</a:t>
            </a:r>
            <a:r>
              <a:rPr lang="de-DE" sz="1600" dirty="0"/>
              <a:t>, </a:t>
            </a:r>
            <a:r>
              <a:rPr lang="de-DE" sz="1600" dirty="0" err="1"/>
              <a:t>password</a:t>
            </a:r>
            <a:r>
              <a:rPr lang="de-DE" sz="1600" dirty="0"/>
              <a:t> and </a:t>
            </a:r>
            <a:r>
              <a:rPr lang="de-DE" sz="1600" dirty="0" err="1"/>
              <a:t>profile</a:t>
            </a:r>
            <a:r>
              <a:rPr lang="de-DE" sz="1600" dirty="0"/>
              <a:t> </a:t>
            </a:r>
            <a:r>
              <a:rPr lang="de-DE" sz="1600" dirty="0" err="1"/>
              <a:t>picture</a:t>
            </a:r>
            <a:endParaRPr lang="de-DE" sz="1600" dirty="0"/>
          </a:p>
          <a:p>
            <a:pPr marL="285750" indent="-285750">
              <a:buFont typeface="Arial" panose="020B0604020202020204" pitchFamily="34" charset="0"/>
              <a:buChar char="•"/>
            </a:pPr>
            <a:r>
              <a:rPr lang="de-DE" sz="1600" dirty="0"/>
              <a:t>Delete </a:t>
            </a:r>
            <a:r>
              <a:rPr lang="de-DE" sz="1600" dirty="0" err="1"/>
              <a:t>account</a:t>
            </a:r>
            <a:r>
              <a:rPr lang="de-DE" sz="1600" dirty="0"/>
              <a:t> (</a:t>
            </a:r>
            <a:r>
              <a:rPr lang="de-DE" sz="1600" dirty="0" err="1"/>
              <a:t>pls</a:t>
            </a:r>
            <a:r>
              <a:rPr lang="de-DE" sz="1600" dirty="0"/>
              <a:t> don‘t)</a:t>
            </a:r>
          </a:p>
          <a:p>
            <a:pPr marL="285750" indent="-285750">
              <a:buFont typeface="Arial" panose="020B0604020202020204" pitchFamily="34" charset="0"/>
              <a:buChar char="•"/>
            </a:pPr>
            <a:endParaRPr lang="de-DE" sz="1600" dirty="0"/>
          </a:p>
        </p:txBody>
      </p:sp>
      <p:sp>
        <p:nvSpPr>
          <p:cNvPr id="4" name="Textfeld 3">
            <a:extLst>
              <a:ext uri="{FF2B5EF4-FFF2-40B4-BE49-F238E27FC236}">
                <a16:creationId xmlns:a16="http://schemas.microsoft.com/office/drawing/2014/main" id="{DE62396A-4AAD-25F6-967E-FF9DDEA83D00}"/>
              </a:ext>
            </a:extLst>
          </p:cNvPr>
          <p:cNvSpPr txBox="1"/>
          <p:nvPr/>
        </p:nvSpPr>
        <p:spPr>
          <a:xfrm>
            <a:off x="819826" y="7612047"/>
            <a:ext cx="5218347" cy="830997"/>
          </a:xfrm>
          <a:prstGeom prst="rect">
            <a:avLst/>
          </a:prstGeom>
          <a:noFill/>
        </p:spPr>
        <p:txBody>
          <a:bodyPr wrap="square" rtlCol="0">
            <a:spAutoFit/>
          </a:bodyPr>
          <a:lstStyle/>
          <a:p>
            <a:pPr marL="285750" indent="-285750">
              <a:buFont typeface="Arial" panose="020B0604020202020204" pitchFamily="34" charset="0"/>
              <a:buChar char="•"/>
            </a:pPr>
            <a:r>
              <a:rPr lang="de-DE" sz="1600" dirty="0"/>
              <a:t>See a </a:t>
            </a:r>
            <a:r>
              <a:rPr lang="de-DE" sz="1600" dirty="0" err="1"/>
              <a:t>recommendation</a:t>
            </a:r>
            <a:r>
              <a:rPr lang="de-DE" sz="1600" dirty="0"/>
              <a:t> out of </a:t>
            </a:r>
            <a:r>
              <a:rPr lang="de-DE" sz="1600" dirty="0" err="1"/>
              <a:t>the</a:t>
            </a:r>
            <a:r>
              <a:rPr lang="de-DE" sz="1600" dirty="0"/>
              <a:t> </a:t>
            </a:r>
            <a:r>
              <a:rPr lang="de-DE" sz="1600" dirty="0" err="1"/>
              <a:t>most</a:t>
            </a:r>
            <a:r>
              <a:rPr lang="de-DE" sz="1600" dirty="0"/>
              <a:t> </a:t>
            </a:r>
            <a:r>
              <a:rPr lang="de-DE" sz="1600" dirty="0" err="1"/>
              <a:t>liked</a:t>
            </a:r>
            <a:r>
              <a:rPr lang="de-DE" sz="1600" dirty="0"/>
              <a:t> </a:t>
            </a:r>
            <a:r>
              <a:rPr lang="de-DE" sz="1600" dirty="0" err="1"/>
              <a:t>recipes</a:t>
            </a:r>
            <a:endParaRPr lang="de-DE" sz="1600" dirty="0"/>
          </a:p>
          <a:p>
            <a:pPr marL="285750" indent="-285750">
              <a:buFont typeface="Arial" panose="020B0604020202020204" pitchFamily="34" charset="0"/>
              <a:buChar char="•"/>
            </a:pPr>
            <a:r>
              <a:rPr lang="de-DE" sz="1600" dirty="0"/>
              <a:t>Search for </a:t>
            </a:r>
            <a:r>
              <a:rPr lang="de-DE" sz="1600" dirty="0" err="1"/>
              <a:t>name</a:t>
            </a:r>
            <a:r>
              <a:rPr lang="de-DE" sz="1600" dirty="0"/>
              <a:t>, </a:t>
            </a:r>
            <a:r>
              <a:rPr lang="de-DE" sz="1600" dirty="0" err="1"/>
              <a:t>category</a:t>
            </a:r>
            <a:r>
              <a:rPr lang="de-DE" sz="1600" dirty="0"/>
              <a:t> </a:t>
            </a:r>
            <a:r>
              <a:rPr lang="de-DE" sz="1600" dirty="0" err="1"/>
              <a:t>or</a:t>
            </a:r>
            <a:r>
              <a:rPr lang="de-DE" sz="1600" dirty="0"/>
              <a:t> </a:t>
            </a:r>
            <a:r>
              <a:rPr lang="de-DE" sz="1600" dirty="0" err="1"/>
              <a:t>ingredient</a:t>
            </a:r>
            <a:endParaRPr lang="de-DE" sz="1600" dirty="0"/>
          </a:p>
          <a:p>
            <a:pPr marL="285750" indent="-285750">
              <a:buFont typeface="Arial" panose="020B0604020202020204" pitchFamily="34" charset="0"/>
              <a:buChar char="•"/>
            </a:pPr>
            <a:r>
              <a:rPr lang="de-DE" sz="1600" dirty="0"/>
              <a:t>See recipe </a:t>
            </a:r>
            <a:r>
              <a:rPr lang="de-DE" sz="1600" dirty="0" err="1"/>
              <a:t>details</a:t>
            </a:r>
            <a:r>
              <a:rPr lang="de-DE" sz="1600" dirty="0"/>
              <a:t> in </a:t>
            </a:r>
            <a:r>
              <a:rPr lang="de-DE" sz="1600" dirty="0" err="1"/>
              <a:t>compact</a:t>
            </a:r>
            <a:r>
              <a:rPr lang="de-DE" sz="1600" dirty="0"/>
              <a:t> </a:t>
            </a:r>
            <a:r>
              <a:rPr lang="de-DE" sz="1600" dirty="0" err="1"/>
              <a:t>card</a:t>
            </a:r>
            <a:r>
              <a:rPr lang="de-DE" sz="1600" dirty="0"/>
              <a:t> </a:t>
            </a:r>
            <a:r>
              <a:rPr lang="de-DE" sz="1600" dirty="0" err="1"/>
              <a:t>view</a:t>
            </a:r>
            <a:endParaRPr lang="de-DE" sz="1600" dirty="0"/>
          </a:p>
        </p:txBody>
      </p:sp>
    </p:spTree>
    <p:extLst>
      <p:ext uri="{BB962C8B-B14F-4D97-AF65-F5344CB8AC3E}">
        <p14:creationId xmlns:p14="http://schemas.microsoft.com/office/powerpoint/2010/main" val="2702415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EE3E217D-4195-AE10-72A0-BEC3AC6CCC4D}"/>
              </a:ext>
            </a:extLst>
          </p:cNvPr>
          <p:cNvSpPr txBox="1"/>
          <p:nvPr/>
        </p:nvSpPr>
        <p:spPr>
          <a:xfrm>
            <a:off x="1398036" y="325956"/>
            <a:ext cx="4061927" cy="646331"/>
          </a:xfrm>
          <a:prstGeom prst="rect">
            <a:avLst/>
          </a:prstGeom>
          <a:solidFill>
            <a:srgbClr val="38527D"/>
          </a:solidFill>
          <a:scene3d>
            <a:camera prst="orthographicFront"/>
            <a:lightRig rig="threePt" dir="t"/>
          </a:scene3d>
          <a:sp3d>
            <a:bevelT/>
          </a:sp3d>
        </p:spPr>
        <p:txBody>
          <a:bodyPr wrap="square" rtlCol="0">
            <a:spAutoFit/>
          </a:bodyPr>
          <a:lstStyle/>
          <a:p>
            <a:r>
              <a:rPr lang="de-DE" sz="3600" dirty="0">
                <a:solidFill>
                  <a:srgbClr val="C9FE71"/>
                </a:solidFill>
                <a:effectLst>
                  <a:outerShdw blurRad="38100" dist="38100" dir="2700000" algn="tl">
                    <a:srgbClr val="000000">
                      <a:alpha val="43137"/>
                    </a:srgbClr>
                  </a:outerShdw>
                </a:effectLst>
              </a:rPr>
              <a:t>3 Project Highlights</a:t>
            </a:r>
          </a:p>
        </p:txBody>
      </p:sp>
      <p:sp>
        <p:nvSpPr>
          <p:cNvPr id="6" name="Textfeld 5">
            <a:extLst>
              <a:ext uri="{FF2B5EF4-FFF2-40B4-BE49-F238E27FC236}">
                <a16:creationId xmlns:a16="http://schemas.microsoft.com/office/drawing/2014/main" id="{DC6CD693-63B9-8707-AF23-A67B13DAB8D5}"/>
              </a:ext>
            </a:extLst>
          </p:cNvPr>
          <p:cNvSpPr txBox="1"/>
          <p:nvPr/>
        </p:nvSpPr>
        <p:spPr>
          <a:xfrm>
            <a:off x="570321" y="1384787"/>
            <a:ext cx="5717355" cy="1200329"/>
          </a:xfrm>
          <a:prstGeom prst="rect">
            <a:avLst/>
          </a:prstGeom>
          <a:noFill/>
        </p:spPr>
        <p:txBody>
          <a:bodyPr wrap="square" rtlCol="0">
            <a:spAutoFit/>
          </a:bodyPr>
          <a:lstStyle/>
          <a:p>
            <a:r>
              <a:rPr lang="de-DE" sz="2400" dirty="0">
                <a:effectLst>
                  <a:outerShdw blurRad="38100" dist="38100" dir="2700000" algn="tl">
                    <a:srgbClr val="000000">
                      <a:alpha val="43137"/>
                    </a:srgbClr>
                  </a:outerShdw>
                </a:effectLst>
              </a:rPr>
              <a:t>3.1 Architecture / Design Pattern</a:t>
            </a:r>
          </a:p>
          <a:p>
            <a:endParaRPr lang="de-DE" sz="2400" dirty="0">
              <a:effectLst>
                <a:outerShdw blurRad="38100" dist="38100" dir="2700000" algn="tl">
                  <a:srgbClr val="000000">
                    <a:alpha val="43137"/>
                  </a:srgbClr>
                </a:outerShdw>
              </a:effectLst>
            </a:endParaRPr>
          </a:p>
          <a:p>
            <a:endParaRPr lang="de-DE" sz="2400" dirty="0">
              <a:effectLst>
                <a:outerShdw blurRad="38100" dist="38100" dir="2700000" algn="tl">
                  <a:srgbClr val="000000">
                    <a:alpha val="43137"/>
                  </a:srgbClr>
                </a:outerShdw>
              </a:effectLst>
            </a:endParaRPr>
          </a:p>
        </p:txBody>
      </p:sp>
      <p:pic>
        <p:nvPicPr>
          <p:cNvPr id="10" name="Grafik 9">
            <a:extLst>
              <a:ext uri="{FF2B5EF4-FFF2-40B4-BE49-F238E27FC236}">
                <a16:creationId xmlns:a16="http://schemas.microsoft.com/office/drawing/2014/main" id="{B3A91410-8E72-FCA5-D241-0B6FB4E64D61}"/>
              </a:ext>
            </a:extLst>
          </p:cNvPr>
          <p:cNvPicPr>
            <a:picLocks noChangeAspect="1"/>
          </p:cNvPicPr>
          <p:nvPr/>
        </p:nvPicPr>
        <p:blipFill>
          <a:blip r:embed="rId2"/>
          <a:stretch>
            <a:fillRect/>
          </a:stretch>
        </p:blipFill>
        <p:spPr>
          <a:xfrm>
            <a:off x="721749" y="1833560"/>
            <a:ext cx="5384540" cy="7746484"/>
          </a:xfrm>
          <a:prstGeom prst="rect">
            <a:avLst/>
          </a:prstGeom>
        </p:spPr>
      </p:pic>
    </p:spTree>
    <p:extLst>
      <p:ext uri="{BB962C8B-B14F-4D97-AF65-F5344CB8AC3E}">
        <p14:creationId xmlns:p14="http://schemas.microsoft.com/office/powerpoint/2010/main" val="1353766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112FAE1C-8B17-1643-9E37-E7A1D4139CB7}"/>
              </a:ext>
            </a:extLst>
          </p:cNvPr>
          <p:cNvSpPr txBox="1"/>
          <p:nvPr/>
        </p:nvSpPr>
        <p:spPr>
          <a:xfrm>
            <a:off x="117614" y="5118970"/>
            <a:ext cx="3023659" cy="461665"/>
          </a:xfrm>
          <a:prstGeom prst="rect">
            <a:avLst/>
          </a:prstGeom>
          <a:noFill/>
        </p:spPr>
        <p:txBody>
          <a:bodyPr wrap="square" rtlCol="0">
            <a:spAutoFit/>
          </a:bodyPr>
          <a:lstStyle/>
          <a:p>
            <a:r>
              <a:rPr lang="de-DE" sz="2400" dirty="0">
                <a:effectLst>
                  <a:outerShdw blurRad="38100" dist="38100" dir="2700000" algn="tl">
                    <a:srgbClr val="000000">
                      <a:alpha val="43137"/>
                    </a:srgbClr>
                  </a:outerShdw>
                </a:effectLst>
              </a:rPr>
              <a:t>3.2 Tech Stack</a:t>
            </a:r>
          </a:p>
        </p:txBody>
      </p:sp>
      <p:pic>
        <p:nvPicPr>
          <p:cNvPr id="1026" name="Picture 2" descr="React, ASP.NET Core, PostgreSQL">
            <a:extLst>
              <a:ext uri="{FF2B5EF4-FFF2-40B4-BE49-F238E27FC236}">
                <a16:creationId xmlns:a16="http://schemas.microsoft.com/office/drawing/2014/main" id="{2F4B4567-398F-C5C2-0F9D-75D168E43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198" y="5705376"/>
            <a:ext cx="3733729" cy="10207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EBFE6B69-98EB-3626-5F33-3C71F1215295}"/>
              </a:ext>
            </a:extLst>
          </p:cNvPr>
          <p:cNvSpPr>
            <a:spLocks noChangeArrowheads="1"/>
          </p:cNvSpPr>
          <p:nvPr/>
        </p:nvSpPr>
        <p:spPr bwMode="auto">
          <a:xfrm>
            <a:off x="222069" y="2716682"/>
            <a:ext cx="6220410" cy="2277547"/>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i="0" strike="noStrike" cap="none" normalizeH="0" baseline="0" dirty="0" err="1">
                <a:ln>
                  <a:noFill/>
                </a:ln>
                <a:effectLst>
                  <a:outerShdw blurRad="38100" dist="38100" dir="2700000" algn="tl">
                    <a:srgbClr val="000000">
                      <a:alpha val="43137"/>
                    </a:srgbClr>
                  </a:outerShdw>
                </a:effectLst>
                <a:latin typeface="+mn-lt"/>
              </a:rPr>
              <a:t>Dependency</a:t>
            </a:r>
            <a:r>
              <a:rPr kumimoji="0" lang="de-DE" altLang="de-DE" sz="2000" i="0" strike="noStrike" cap="none" normalizeH="0" baseline="0" dirty="0">
                <a:ln>
                  <a:noFill/>
                </a:ln>
                <a:effectLst>
                  <a:outerShdw blurRad="38100" dist="38100" dir="2700000" algn="tl">
                    <a:srgbClr val="000000">
                      <a:alpha val="43137"/>
                    </a:srgbClr>
                  </a:outerShdw>
                </a:effectLst>
                <a:latin typeface="+mn-lt"/>
              </a:rPr>
              <a:t> </a:t>
            </a:r>
            <a:r>
              <a:rPr kumimoji="0" lang="de-DE" altLang="de-DE" sz="2000" i="0" strike="noStrike" cap="none" normalizeH="0" baseline="0" dirty="0" err="1">
                <a:ln>
                  <a:noFill/>
                </a:ln>
                <a:effectLst>
                  <a:outerShdw blurRad="38100" dist="38100" dir="2700000" algn="tl">
                    <a:srgbClr val="000000">
                      <a:alpha val="43137"/>
                    </a:srgbClr>
                  </a:outerShdw>
                </a:effectLst>
                <a:latin typeface="+mn-lt"/>
              </a:rPr>
              <a:t>inversion</a:t>
            </a:r>
            <a:r>
              <a:rPr kumimoji="0" lang="de-DE" altLang="de-DE" sz="2000" i="0" strike="noStrike" cap="none" normalizeH="0" baseline="0" dirty="0">
                <a:ln>
                  <a:noFill/>
                </a:ln>
                <a:effectLst>
                  <a:outerShdw blurRad="38100" dist="38100" dir="2700000" algn="tl">
                    <a:srgbClr val="000000">
                      <a:alpha val="43137"/>
                    </a:srgbClr>
                  </a:outerShdw>
                </a:effectLst>
                <a:latin typeface="+mn-lt"/>
              </a:rPr>
              <a:t> / </a:t>
            </a:r>
            <a:r>
              <a:rPr kumimoji="0" lang="de-DE" altLang="de-DE" sz="2000" i="0" strike="noStrike" cap="none" normalizeH="0" baseline="0" dirty="0" err="1">
                <a:ln>
                  <a:noFill/>
                </a:ln>
                <a:effectLst>
                  <a:outerShdw blurRad="38100" dist="38100" dir="2700000" algn="tl">
                    <a:srgbClr val="000000">
                      <a:alpha val="43137"/>
                    </a:srgbClr>
                  </a:outerShdw>
                </a:effectLst>
                <a:latin typeface="+mn-lt"/>
              </a:rPr>
              <a:t>Dependency</a:t>
            </a:r>
            <a:r>
              <a:rPr kumimoji="0" lang="de-DE" altLang="de-DE" sz="2000" i="0" strike="noStrike" cap="none" normalizeH="0" baseline="0" dirty="0">
                <a:ln>
                  <a:noFill/>
                </a:ln>
                <a:effectLst>
                  <a:outerShdw blurRad="38100" dist="38100" dir="2700000" algn="tl">
                    <a:srgbClr val="000000">
                      <a:alpha val="43137"/>
                    </a:srgbClr>
                  </a:outerShdw>
                </a:effectLst>
                <a:latin typeface="+mn-lt"/>
              </a:rPr>
              <a:t> </a:t>
            </a:r>
            <a:r>
              <a:rPr kumimoji="0" lang="de-DE" altLang="de-DE" sz="2000" i="0" strike="noStrike" cap="none" normalizeH="0" baseline="0" dirty="0" err="1">
                <a:ln>
                  <a:noFill/>
                </a:ln>
                <a:effectLst>
                  <a:outerShdw blurRad="38100" dist="38100" dir="2700000" algn="tl">
                    <a:srgbClr val="000000">
                      <a:alpha val="43137"/>
                    </a:srgbClr>
                  </a:outerShdw>
                </a:effectLst>
                <a:latin typeface="+mn-lt"/>
              </a:rPr>
              <a:t>Injection</a:t>
            </a:r>
            <a:endParaRPr kumimoji="0" lang="de-DE" altLang="de-DE" sz="2000" i="0" strike="noStrike" cap="none" normalizeH="0" baseline="0" dirty="0">
              <a:ln>
                <a:noFill/>
              </a:ln>
              <a:effectLst>
                <a:outerShdw blurRad="38100" dist="38100" dir="2700000" algn="tl">
                  <a:srgbClr val="000000">
                    <a:alpha val="43137"/>
                  </a:srgbClr>
                </a:outerShdw>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2000" b="1" i="0" u="sng" strike="noStrike" cap="none" normalizeH="0" baseline="0" dirty="0">
              <a:ln>
                <a:noFill/>
              </a:ln>
              <a:effectLst/>
              <a:latin typeface="+mn-lt"/>
            </a:endParaRPr>
          </a:p>
          <a:p>
            <a:pPr defTabSz="914400"/>
            <a:r>
              <a:rPr lang="en-US" sz="1200" b="0" i="0" dirty="0">
                <a:solidFill>
                  <a:srgbClr val="000000"/>
                </a:solidFill>
                <a:effectLst/>
                <a:latin typeface="+mn-lt"/>
              </a:rPr>
              <a:t>The dependency inversion principle states that high-level modules should not depend on low level modules. Instead, both should depend on abstractions.</a:t>
            </a:r>
          </a:p>
          <a:p>
            <a:pPr defTabSz="914400"/>
            <a:endParaRPr lang="en-US" sz="1200" dirty="0">
              <a:solidFill>
                <a:srgbClr val="000000"/>
              </a:solidFill>
              <a:latin typeface="+mn-lt"/>
            </a:endParaRPr>
          </a:p>
          <a:p>
            <a:pPr defTabSz="914400"/>
            <a:r>
              <a:rPr lang="en-US" sz="1200" b="0" i="0" dirty="0">
                <a:solidFill>
                  <a:srgbClr val="000000"/>
                </a:solidFill>
                <a:effectLst/>
                <a:latin typeface="+mn-lt"/>
              </a:rPr>
              <a:t> To achieve this, we decouple our classes using dependency injection: Instead of our classes creating their dependencies themselves, they only define what type their dependencies should have. The concrete instances will get passed through the constructor. This can be done by using the built-in IoC container of ASP.NET, which automatically resolves the dependencies (after a little bit of configuration).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de-DE" sz="1200" dirty="0">
              <a:latin typeface="+mn-lt"/>
            </a:endParaRPr>
          </a:p>
        </p:txBody>
      </p:sp>
      <p:sp>
        <p:nvSpPr>
          <p:cNvPr id="11" name="Rectangle 2">
            <a:extLst>
              <a:ext uri="{FF2B5EF4-FFF2-40B4-BE49-F238E27FC236}">
                <a16:creationId xmlns:a16="http://schemas.microsoft.com/office/drawing/2014/main" id="{B79D9A6F-9EC3-E6E8-A2E5-8A7F2E0C4B91}"/>
              </a:ext>
            </a:extLst>
          </p:cNvPr>
          <p:cNvSpPr>
            <a:spLocks noChangeArrowheads="1"/>
          </p:cNvSpPr>
          <p:nvPr/>
        </p:nvSpPr>
        <p:spPr bwMode="auto">
          <a:xfrm>
            <a:off x="222069" y="912309"/>
            <a:ext cx="6220410" cy="163121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i="0" strike="noStrike" cap="none" normalizeH="0" baseline="0" dirty="0">
                <a:ln>
                  <a:noFill/>
                </a:ln>
                <a:effectLst>
                  <a:outerShdw blurRad="38100" dist="38100" dir="2700000" algn="tl">
                    <a:srgbClr val="000000">
                      <a:alpha val="43137"/>
                    </a:srgbClr>
                  </a:outerShdw>
                </a:effectLst>
                <a:latin typeface="+mn-lt"/>
              </a:rPr>
              <a:t>MVC</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400" b="1" dirty="0">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200" b="1" i="0" u="none" strike="noStrike" cap="none" normalizeH="0" baseline="0" dirty="0">
                <a:ln>
                  <a:noFill/>
                </a:ln>
                <a:effectLst/>
                <a:latin typeface="+mn-lt"/>
              </a:rPr>
              <a:t>Models</a:t>
            </a:r>
            <a:r>
              <a:rPr kumimoji="0" lang="de-DE" altLang="de-DE" sz="1200" i="0" u="none" strike="noStrike" cap="none" normalizeH="0" baseline="0" dirty="0">
                <a:ln>
                  <a:noFill/>
                </a:ln>
                <a:effectLst/>
                <a:latin typeface="+mn-lt"/>
              </a:rPr>
              <a:t>: Classes </a:t>
            </a:r>
            <a:r>
              <a:rPr kumimoji="0" lang="de-DE" altLang="de-DE" sz="1200" i="0" u="none" strike="noStrike" cap="none" normalizeH="0" baseline="0" dirty="0" err="1">
                <a:ln>
                  <a:noFill/>
                </a:ln>
                <a:effectLst/>
                <a:latin typeface="+mn-lt"/>
              </a:rPr>
              <a:t>that</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represent</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our</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database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entities</a:t>
            </a:r>
            <a:r>
              <a:rPr kumimoji="0" lang="de-DE" altLang="de-DE" sz="1200" i="0" u="none" strike="noStrike" cap="none" normalizeH="0" baseline="0" dirty="0">
                <a:ln>
                  <a:noFill/>
                </a:ln>
                <a:effectLst/>
                <a:latin typeface="+mn-lt"/>
              </a:rPr>
              <a:t>, e.g. User, Recipe, </a:t>
            </a:r>
            <a:r>
              <a:rPr kumimoji="0" lang="de-DE" altLang="de-DE" sz="1200" i="0" u="none" strike="noStrike" cap="none" normalizeH="0" baseline="0" dirty="0" err="1">
                <a:ln>
                  <a:noFill/>
                </a:ln>
                <a:effectLst/>
                <a:latin typeface="+mn-lt"/>
              </a:rPr>
              <a:t>Ingredient</a:t>
            </a:r>
            <a:endParaRPr kumimoji="0" lang="de-DE" altLang="de-DE" sz="120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200" b="1" i="0" u="none" strike="noStrike" cap="none" normalizeH="0" baseline="0" dirty="0">
                <a:ln>
                  <a:noFill/>
                </a:ln>
                <a:effectLst/>
                <a:latin typeface="+mn-lt"/>
              </a:rPr>
              <a:t>Views: </a:t>
            </a:r>
            <a:r>
              <a:rPr kumimoji="0" lang="de-DE" altLang="de-DE" sz="1200" i="0" u="none" strike="noStrike" cap="none" normalizeH="0" baseline="0" dirty="0" err="1">
                <a:ln>
                  <a:noFill/>
                </a:ln>
                <a:effectLst/>
                <a:latin typeface="+mn-lt"/>
              </a:rPr>
              <a:t>React</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components</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that</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define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our</a:t>
            </a:r>
            <a:r>
              <a:rPr kumimoji="0" lang="de-DE" altLang="de-DE" sz="1200" i="0" u="none" strike="noStrike" cap="none" normalizeH="0" baseline="0" dirty="0">
                <a:ln>
                  <a:noFill/>
                </a:ln>
                <a:effectLst/>
                <a:latin typeface="+mn-lt"/>
              </a:rPr>
              <a:t> different web </a:t>
            </a:r>
            <a:r>
              <a:rPr kumimoji="0" lang="de-DE" altLang="de-DE" sz="1200" i="0" u="none" strike="noStrike" cap="none" normalizeH="0" baseline="0" dirty="0" err="1">
                <a:ln>
                  <a:noFill/>
                </a:ln>
                <a:effectLst/>
                <a:latin typeface="+mn-lt"/>
              </a:rPr>
              <a:t>pages</a:t>
            </a:r>
            <a:r>
              <a:rPr kumimoji="0" lang="de-DE" altLang="de-DE" sz="1200" i="0" u="none" strike="noStrike" cap="none" normalizeH="0" baseline="0" dirty="0">
                <a:ln>
                  <a:noFill/>
                </a:ln>
                <a:effectLst/>
                <a:latin typeface="+mn-lt"/>
              </a:rPr>
              <a:t>, e.g. </a:t>
            </a:r>
            <a:r>
              <a:rPr kumimoji="0" lang="de-DE" altLang="de-DE" sz="1200" i="0" u="none" strike="noStrike" cap="none" normalizeH="0" baseline="0" dirty="0" err="1">
                <a:ln>
                  <a:noFill/>
                </a:ln>
                <a:effectLst/>
                <a:latin typeface="+mn-lt"/>
              </a:rPr>
              <a:t>LandingPage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LoginPage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RecipePage</a:t>
            </a:r>
            <a:endParaRPr kumimoji="0" lang="de-DE" altLang="de-DE" sz="120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200" b="1" i="0" u="none" strike="noStrike" cap="none" normalizeH="0" baseline="0" dirty="0">
                <a:ln>
                  <a:noFill/>
                </a:ln>
                <a:effectLst/>
                <a:latin typeface="+mn-lt"/>
              </a:rPr>
              <a:t>Controllers: </a:t>
            </a:r>
            <a:r>
              <a:rPr kumimoji="0" lang="de-DE" altLang="de-DE" sz="1200" i="0" u="none" strike="noStrike" cap="none" normalizeH="0" baseline="0" dirty="0">
                <a:ln>
                  <a:noFill/>
                </a:ln>
                <a:effectLst/>
                <a:latin typeface="+mn-lt"/>
              </a:rPr>
              <a:t>Backend API </a:t>
            </a:r>
            <a:r>
              <a:rPr kumimoji="0" lang="de-DE" altLang="de-DE" sz="1200" i="0" u="none" strike="noStrike" cap="none" normalizeH="0" baseline="0" dirty="0" err="1">
                <a:ln>
                  <a:noFill/>
                </a:ln>
                <a:effectLst/>
                <a:latin typeface="+mn-lt"/>
              </a:rPr>
              <a:t>endpoints</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which</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take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requests</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by</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the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frontend</a:t>
            </a:r>
            <a:r>
              <a:rPr kumimoji="0" lang="de-DE" altLang="de-DE" sz="1200" i="0" u="none" strike="noStrike" cap="none" normalizeH="0" baseline="0" dirty="0">
                <a:ln>
                  <a:noFill/>
                </a:ln>
                <a:effectLst/>
                <a:latin typeface="+mn-lt"/>
              </a:rPr>
              <a:t> and </a:t>
            </a:r>
            <a:r>
              <a:rPr kumimoji="0" lang="de-DE" altLang="de-DE" sz="1200" i="0" u="none" strike="noStrike" cap="none" normalizeH="0" baseline="0" dirty="0" err="1">
                <a:ln>
                  <a:noFill/>
                </a:ln>
                <a:effectLst/>
                <a:latin typeface="+mn-lt"/>
              </a:rPr>
              <a:t>change</a:t>
            </a:r>
            <a:r>
              <a:rPr kumimoji="0" lang="de-DE" altLang="de-DE" sz="1200" i="0" u="none" strike="noStrike" cap="none" normalizeH="0" baseline="0" dirty="0">
                <a:ln>
                  <a:noFill/>
                </a:ln>
                <a:effectLst/>
                <a:latin typeface="+mn-lt"/>
              </a:rPr>
              <a:t>/</a:t>
            </a:r>
            <a:r>
              <a:rPr kumimoji="0" lang="de-DE" altLang="de-DE" sz="1200" i="0" u="none" strike="noStrike" cap="none" normalizeH="0" baseline="0" dirty="0" err="1">
                <a:ln>
                  <a:noFill/>
                </a:ln>
                <a:effectLst/>
                <a:latin typeface="+mn-lt"/>
              </a:rPr>
              <a:t>transfer</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the</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requested</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data</a:t>
            </a:r>
            <a:r>
              <a:rPr kumimoji="0" lang="de-DE" altLang="de-DE" sz="1200" i="0" u="none" strike="noStrike" cap="none" normalizeH="0" baseline="0" dirty="0">
                <a:ln>
                  <a:noFill/>
                </a:ln>
                <a:effectLst/>
                <a:latin typeface="+mn-lt"/>
              </a:rPr>
              <a:t>, e.g. </a:t>
            </a:r>
            <a:r>
              <a:rPr kumimoji="0" lang="de-DE" altLang="de-DE" sz="1200" i="0" u="none" strike="noStrike" cap="none" normalizeH="0" baseline="0" dirty="0" err="1">
                <a:ln>
                  <a:noFill/>
                </a:ln>
                <a:effectLst/>
                <a:latin typeface="+mn-lt"/>
              </a:rPr>
              <a:t>UserController</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RecipeController</a:t>
            </a:r>
            <a:r>
              <a:rPr kumimoji="0" lang="de-DE" altLang="de-DE" sz="1200" i="0" u="none" strike="noStrike" cap="none" normalizeH="0" baseline="0" dirty="0">
                <a:ln>
                  <a:noFill/>
                </a:ln>
                <a:effectLst/>
                <a:latin typeface="+mn-lt"/>
              </a:rPr>
              <a:t>, </a:t>
            </a:r>
            <a:r>
              <a:rPr kumimoji="0" lang="de-DE" altLang="de-DE" sz="1200" i="0" u="none" strike="noStrike" cap="none" normalizeH="0" baseline="0" dirty="0" err="1">
                <a:ln>
                  <a:noFill/>
                </a:ln>
                <a:effectLst/>
                <a:latin typeface="+mn-lt"/>
              </a:rPr>
              <a:t>IngredientController</a:t>
            </a:r>
            <a:endParaRPr kumimoji="0" lang="de-DE" altLang="de-DE" sz="1200" i="0" u="none" strike="noStrike" cap="none" normalizeH="0" baseline="0" dirty="0">
              <a:ln>
                <a:noFill/>
              </a:ln>
              <a:effectLst/>
              <a:latin typeface="+mn-lt"/>
            </a:endParaRPr>
          </a:p>
        </p:txBody>
      </p:sp>
      <p:graphicFrame>
        <p:nvGraphicFramePr>
          <p:cNvPr id="3" name="Tabelle 2">
            <a:extLst>
              <a:ext uri="{FF2B5EF4-FFF2-40B4-BE49-F238E27FC236}">
                <a16:creationId xmlns:a16="http://schemas.microsoft.com/office/drawing/2014/main" id="{BBA0D06B-6470-87E3-8427-5D4A6D8391B7}"/>
              </a:ext>
            </a:extLst>
          </p:cNvPr>
          <p:cNvGraphicFramePr>
            <a:graphicFrameLocks noGrp="1"/>
          </p:cNvGraphicFramePr>
          <p:nvPr>
            <p:extLst>
              <p:ext uri="{D42A27DB-BD31-4B8C-83A1-F6EECF244321}">
                <p14:modId xmlns:p14="http://schemas.microsoft.com/office/powerpoint/2010/main" val="3373129143"/>
              </p:ext>
            </p:extLst>
          </p:nvPr>
        </p:nvGraphicFramePr>
        <p:xfrm>
          <a:off x="117614" y="6850842"/>
          <a:ext cx="6648897" cy="1977698"/>
        </p:xfrm>
        <a:graphic>
          <a:graphicData uri="http://schemas.openxmlformats.org/drawingml/2006/table">
            <a:tbl>
              <a:tblPr firstRow="1" bandRow="1">
                <a:tableStyleId>{5C22544A-7EE6-4342-B048-85BDC9FD1C3A}</a:tableStyleId>
              </a:tblPr>
              <a:tblGrid>
                <a:gridCol w="899817">
                  <a:extLst>
                    <a:ext uri="{9D8B030D-6E8A-4147-A177-3AD203B41FA5}">
                      <a16:colId xmlns:a16="http://schemas.microsoft.com/office/drawing/2014/main" val="3129037986"/>
                    </a:ext>
                  </a:extLst>
                </a:gridCol>
                <a:gridCol w="991673">
                  <a:extLst>
                    <a:ext uri="{9D8B030D-6E8A-4147-A177-3AD203B41FA5}">
                      <a16:colId xmlns:a16="http://schemas.microsoft.com/office/drawing/2014/main" val="3503135581"/>
                    </a:ext>
                  </a:extLst>
                </a:gridCol>
                <a:gridCol w="1081826">
                  <a:extLst>
                    <a:ext uri="{9D8B030D-6E8A-4147-A177-3AD203B41FA5}">
                      <a16:colId xmlns:a16="http://schemas.microsoft.com/office/drawing/2014/main" val="135114350"/>
                    </a:ext>
                  </a:extLst>
                </a:gridCol>
                <a:gridCol w="1184856">
                  <a:extLst>
                    <a:ext uri="{9D8B030D-6E8A-4147-A177-3AD203B41FA5}">
                      <a16:colId xmlns:a16="http://schemas.microsoft.com/office/drawing/2014/main" val="138851218"/>
                    </a:ext>
                  </a:extLst>
                </a:gridCol>
                <a:gridCol w="1120462">
                  <a:extLst>
                    <a:ext uri="{9D8B030D-6E8A-4147-A177-3AD203B41FA5}">
                      <a16:colId xmlns:a16="http://schemas.microsoft.com/office/drawing/2014/main" val="2797420229"/>
                    </a:ext>
                  </a:extLst>
                </a:gridCol>
                <a:gridCol w="1370263">
                  <a:extLst>
                    <a:ext uri="{9D8B030D-6E8A-4147-A177-3AD203B41FA5}">
                      <a16:colId xmlns:a16="http://schemas.microsoft.com/office/drawing/2014/main" val="3800086507"/>
                    </a:ext>
                  </a:extLst>
                </a:gridCol>
              </a:tblGrid>
              <a:tr h="484256">
                <a:tc>
                  <a:txBody>
                    <a:bodyPr/>
                    <a:lstStyle/>
                    <a:p>
                      <a:r>
                        <a:rPr lang="de-DE" dirty="0">
                          <a:solidFill>
                            <a:schemeClr val="tx1"/>
                          </a:solidFill>
                        </a:rPr>
                        <a:t>CI / CD</a:t>
                      </a:r>
                    </a:p>
                  </a:txBody>
                  <a:tcPr>
                    <a:solidFill>
                      <a:srgbClr val="C9FE71"/>
                    </a:solidFill>
                  </a:tcPr>
                </a:tc>
                <a:tc>
                  <a:txBody>
                    <a:bodyPr/>
                    <a:lstStyle/>
                    <a:p>
                      <a:r>
                        <a:rPr lang="de-DE" dirty="0">
                          <a:solidFill>
                            <a:schemeClr val="tx1"/>
                          </a:solidFill>
                        </a:rPr>
                        <a:t>PM – Tools</a:t>
                      </a:r>
                    </a:p>
                  </a:txBody>
                  <a:tcPr>
                    <a:solidFill>
                      <a:srgbClr val="C9FE71"/>
                    </a:solidFill>
                  </a:tcPr>
                </a:tc>
                <a:tc>
                  <a:txBody>
                    <a:bodyPr/>
                    <a:lstStyle/>
                    <a:p>
                      <a:r>
                        <a:rPr lang="de-DE" dirty="0">
                          <a:solidFill>
                            <a:schemeClr val="tx1"/>
                          </a:solidFill>
                        </a:rPr>
                        <a:t>Frontend</a:t>
                      </a:r>
                    </a:p>
                  </a:txBody>
                  <a:tcPr>
                    <a:solidFill>
                      <a:srgbClr val="C9FE71"/>
                    </a:solidFill>
                  </a:tcPr>
                </a:tc>
                <a:tc>
                  <a:txBody>
                    <a:bodyPr/>
                    <a:lstStyle/>
                    <a:p>
                      <a:r>
                        <a:rPr lang="de-DE" dirty="0">
                          <a:solidFill>
                            <a:schemeClr val="tx1"/>
                          </a:solidFill>
                        </a:rPr>
                        <a:t>Backend</a:t>
                      </a:r>
                    </a:p>
                  </a:txBody>
                  <a:tcPr>
                    <a:solidFill>
                      <a:srgbClr val="C9FE71"/>
                    </a:solidFill>
                  </a:tcPr>
                </a:tc>
                <a:tc>
                  <a:txBody>
                    <a:bodyPr/>
                    <a:lstStyle/>
                    <a:p>
                      <a:r>
                        <a:rPr lang="de-DE" dirty="0">
                          <a:solidFill>
                            <a:schemeClr val="tx1"/>
                          </a:solidFill>
                        </a:rPr>
                        <a:t>Database</a:t>
                      </a:r>
                    </a:p>
                  </a:txBody>
                  <a:tcPr>
                    <a:solidFill>
                      <a:srgbClr val="C9FE71"/>
                    </a:solidFill>
                  </a:tcPr>
                </a:tc>
                <a:tc>
                  <a:txBody>
                    <a:bodyPr/>
                    <a:lstStyle/>
                    <a:p>
                      <a:r>
                        <a:rPr lang="de-DE" dirty="0">
                          <a:solidFill>
                            <a:schemeClr val="tx1"/>
                          </a:solidFill>
                        </a:rPr>
                        <a:t>Work </a:t>
                      </a:r>
                      <a:r>
                        <a:rPr lang="de-DE" dirty="0" err="1">
                          <a:solidFill>
                            <a:schemeClr val="tx1"/>
                          </a:solidFill>
                        </a:rPr>
                        <a:t>Techniques</a:t>
                      </a:r>
                      <a:endParaRPr lang="de-DE" dirty="0">
                        <a:solidFill>
                          <a:schemeClr val="tx1"/>
                        </a:solidFill>
                      </a:endParaRPr>
                    </a:p>
                  </a:txBody>
                  <a:tcPr>
                    <a:solidFill>
                      <a:srgbClr val="C9FE71"/>
                    </a:solidFill>
                  </a:tcPr>
                </a:tc>
                <a:extLst>
                  <a:ext uri="{0D108BD9-81ED-4DB2-BD59-A6C34878D82A}">
                    <a16:rowId xmlns:a16="http://schemas.microsoft.com/office/drawing/2014/main" val="3824747095"/>
                  </a:ext>
                </a:extLst>
              </a:tr>
              <a:tr h="1474778">
                <a:tc>
                  <a:txBody>
                    <a:bodyPr/>
                    <a:lstStyle/>
                    <a:p>
                      <a:r>
                        <a:rPr lang="de-DE" dirty="0">
                          <a:solidFill>
                            <a:schemeClr val="bg1"/>
                          </a:solidFill>
                        </a:rPr>
                        <a:t>- </a:t>
                      </a:r>
                      <a:r>
                        <a:rPr lang="de-DE" dirty="0" err="1">
                          <a:solidFill>
                            <a:schemeClr val="bg1"/>
                          </a:solidFill>
                        </a:rPr>
                        <a:t>Git</a:t>
                      </a:r>
                      <a:endParaRPr lang="de-DE" dirty="0">
                        <a:solidFill>
                          <a:schemeClr val="bg1"/>
                        </a:solidFill>
                      </a:endParaRPr>
                    </a:p>
                    <a:p>
                      <a:r>
                        <a:rPr lang="de-DE" dirty="0">
                          <a:solidFill>
                            <a:schemeClr val="bg1"/>
                          </a:solidFill>
                        </a:rPr>
                        <a:t>- </a:t>
                      </a:r>
                      <a:r>
                        <a:rPr lang="de-DE" dirty="0" err="1">
                          <a:solidFill>
                            <a:schemeClr val="bg1"/>
                          </a:solidFill>
                        </a:rPr>
                        <a:t>Github</a:t>
                      </a:r>
                      <a:r>
                        <a:rPr lang="de-DE" dirty="0">
                          <a:solidFill>
                            <a:schemeClr val="bg1"/>
                          </a:solidFill>
                        </a:rPr>
                        <a:t> Actions</a:t>
                      </a:r>
                    </a:p>
                  </a:txBody>
                  <a:tcPr>
                    <a:solidFill>
                      <a:srgbClr val="38527D"/>
                    </a:solidFill>
                  </a:tcPr>
                </a:tc>
                <a:tc>
                  <a:txBody>
                    <a:bodyPr/>
                    <a:lstStyle/>
                    <a:p>
                      <a:r>
                        <a:rPr lang="de-DE" dirty="0">
                          <a:solidFill>
                            <a:schemeClr val="bg1"/>
                          </a:solidFill>
                        </a:rPr>
                        <a:t>- </a:t>
                      </a:r>
                      <a:r>
                        <a:rPr lang="de-DE" dirty="0" err="1">
                          <a:solidFill>
                            <a:schemeClr val="bg1"/>
                          </a:solidFill>
                        </a:rPr>
                        <a:t>Tmetric</a:t>
                      </a:r>
                      <a:endParaRPr lang="de-DE" dirty="0">
                        <a:solidFill>
                          <a:schemeClr val="bg1"/>
                        </a:solidFill>
                      </a:endParaRPr>
                    </a:p>
                    <a:p>
                      <a:r>
                        <a:rPr lang="de-DE" dirty="0">
                          <a:solidFill>
                            <a:schemeClr val="bg1"/>
                          </a:solidFill>
                        </a:rPr>
                        <a:t>- Draw.io</a:t>
                      </a:r>
                    </a:p>
                    <a:p>
                      <a:r>
                        <a:rPr lang="de-DE" dirty="0">
                          <a:solidFill>
                            <a:schemeClr val="bg1"/>
                          </a:solidFill>
                        </a:rPr>
                        <a:t>- </a:t>
                      </a:r>
                      <a:r>
                        <a:rPr lang="de-DE" dirty="0" err="1">
                          <a:solidFill>
                            <a:schemeClr val="bg1"/>
                          </a:solidFill>
                        </a:rPr>
                        <a:t>Figma</a:t>
                      </a:r>
                      <a:endParaRPr lang="de-DE" dirty="0">
                        <a:solidFill>
                          <a:schemeClr val="bg1"/>
                        </a:solidFill>
                      </a:endParaRPr>
                    </a:p>
                  </a:txBody>
                  <a:tcPr>
                    <a:solidFill>
                      <a:srgbClr val="38527D"/>
                    </a:solidFill>
                  </a:tcPr>
                </a:tc>
                <a:tc>
                  <a:txBody>
                    <a:bodyPr/>
                    <a:lstStyle/>
                    <a:p>
                      <a:r>
                        <a:rPr lang="de-DE" dirty="0">
                          <a:solidFill>
                            <a:schemeClr val="bg1"/>
                          </a:solidFill>
                        </a:rPr>
                        <a:t>- </a:t>
                      </a:r>
                      <a:r>
                        <a:rPr lang="de-DE" dirty="0" err="1">
                          <a:solidFill>
                            <a:schemeClr val="bg1"/>
                          </a:solidFill>
                        </a:rPr>
                        <a:t>Typescript</a:t>
                      </a:r>
                      <a:endParaRPr lang="de-DE" dirty="0">
                        <a:solidFill>
                          <a:schemeClr val="bg1"/>
                        </a:solidFill>
                      </a:endParaRPr>
                    </a:p>
                    <a:p>
                      <a:r>
                        <a:rPr lang="de-DE" dirty="0">
                          <a:solidFill>
                            <a:schemeClr val="bg1"/>
                          </a:solidFill>
                        </a:rPr>
                        <a:t>- </a:t>
                      </a:r>
                      <a:r>
                        <a:rPr lang="de-DE" dirty="0" err="1">
                          <a:solidFill>
                            <a:schemeClr val="bg1"/>
                          </a:solidFill>
                        </a:rPr>
                        <a:t>React</a:t>
                      </a:r>
                      <a:endParaRPr lang="de-DE" dirty="0">
                        <a:solidFill>
                          <a:schemeClr val="bg1"/>
                        </a:solidFill>
                      </a:endParaRPr>
                    </a:p>
                    <a:p>
                      <a:r>
                        <a:rPr lang="de-DE" dirty="0">
                          <a:solidFill>
                            <a:schemeClr val="bg1"/>
                          </a:solidFill>
                        </a:rPr>
                        <a:t>- </a:t>
                      </a:r>
                      <a:r>
                        <a:rPr lang="de-DE" dirty="0" err="1">
                          <a:solidFill>
                            <a:schemeClr val="bg1"/>
                          </a:solidFill>
                        </a:rPr>
                        <a:t>Lacofy</a:t>
                      </a:r>
                      <a:endParaRPr lang="de-DE" dirty="0">
                        <a:solidFill>
                          <a:schemeClr val="bg1"/>
                        </a:solidFill>
                      </a:endParaRPr>
                    </a:p>
                    <a:p>
                      <a:r>
                        <a:rPr lang="de-DE" dirty="0">
                          <a:solidFill>
                            <a:schemeClr val="bg1"/>
                          </a:solidFill>
                        </a:rPr>
                        <a:t>- Material UI</a:t>
                      </a:r>
                    </a:p>
                    <a:p>
                      <a:r>
                        <a:rPr lang="de-DE" dirty="0">
                          <a:solidFill>
                            <a:schemeClr val="bg1"/>
                          </a:solidFill>
                        </a:rPr>
                        <a:t>- </a:t>
                      </a:r>
                      <a:r>
                        <a:rPr lang="de-DE" dirty="0" err="1">
                          <a:solidFill>
                            <a:schemeClr val="bg1"/>
                          </a:solidFill>
                        </a:rPr>
                        <a:t>Jest</a:t>
                      </a:r>
                      <a:endParaRPr lang="de-DE" dirty="0">
                        <a:solidFill>
                          <a:schemeClr val="bg1"/>
                        </a:solidFill>
                      </a:endParaRPr>
                    </a:p>
                    <a:p>
                      <a:r>
                        <a:rPr lang="de-DE" dirty="0">
                          <a:solidFill>
                            <a:schemeClr val="bg1"/>
                          </a:solidFill>
                        </a:rPr>
                        <a:t>- </a:t>
                      </a:r>
                      <a:r>
                        <a:rPr lang="de-DE" dirty="0" err="1">
                          <a:solidFill>
                            <a:schemeClr val="bg1"/>
                          </a:solidFill>
                        </a:rPr>
                        <a:t>Selenium</a:t>
                      </a:r>
                      <a:endParaRPr lang="de-DE" dirty="0">
                        <a:solidFill>
                          <a:schemeClr val="bg1"/>
                        </a:solidFill>
                      </a:endParaRPr>
                    </a:p>
                  </a:txBody>
                  <a:tcPr>
                    <a:solidFill>
                      <a:srgbClr val="38527D"/>
                    </a:solidFill>
                  </a:tcPr>
                </a:tc>
                <a:tc>
                  <a:txBody>
                    <a:bodyPr/>
                    <a:lstStyle/>
                    <a:p>
                      <a:r>
                        <a:rPr lang="de-DE" dirty="0">
                          <a:solidFill>
                            <a:schemeClr val="bg1"/>
                          </a:solidFill>
                        </a:rPr>
                        <a:t>-  C#</a:t>
                      </a:r>
                    </a:p>
                    <a:p>
                      <a:pPr marL="0" indent="0">
                        <a:buFontTx/>
                        <a:buNone/>
                      </a:pPr>
                      <a:r>
                        <a:rPr lang="de-DE" dirty="0">
                          <a:solidFill>
                            <a:schemeClr val="bg1"/>
                          </a:solidFill>
                        </a:rPr>
                        <a:t>- ASP.NET</a:t>
                      </a:r>
                    </a:p>
                    <a:p>
                      <a:pPr marL="0" indent="0">
                        <a:buFontTx/>
                        <a:buNone/>
                      </a:pPr>
                      <a:r>
                        <a:rPr lang="de-DE" dirty="0">
                          <a:solidFill>
                            <a:schemeClr val="bg1"/>
                          </a:solidFill>
                        </a:rPr>
                        <a:t>- </a:t>
                      </a:r>
                      <a:r>
                        <a:rPr lang="de-DE" dirty="0" err="1">
                          <a:solidFill>
                            <a:schemeClr val="bg1"/>
                          </a:solidFill>
                        </a:rPr>
                        <a:t>NHibernate</a:t>
                      </a:r>
                      <a:endParaRPr lang="de-DE" dirty="0">
                        <a:solidFill>
                          <a:schemeClr val="bg1"/>
                        </a:solidFill>
                      </a:endParaRPr>
                    </a:p>
                    <a:p>
                      <a:pPr marL="0" indent="0">
                        <a:buFontTx/>
                        <a:buNone/>
                      </a:pPr>
                      <a:r>
                        <a:rPr lang="de-DE" dirty="0">
                          <a:solidFill>
                            <a:schemeClr val="bg1"/>
                          </a:solidFill>
                        </a:rPr>
                        <a:t>- xUnit.NET</a:t>
                      </a:r>
                    </a:p>
                    <a:p>
                      <a:r>
                        <a:rPr lang="de-DE" dirty="0">
                          <a:solidFill>
                            <a:schemeClr val="bg1"/>
                          </a:solidFill>
                        </a:rPr>
                        <a:t>- </a:t>
                      </a:r>
                      <a:r>
                        <a:rPr lang="de-DE" dirty="0" err="1">
                          <a:solidFill>
                            <a:schemeClr val="bg1"/>
                          </a:solidFill>
                        </a:rPr>
                        <a:t>NSubstitute</a:t>
                      </a:r>
                      <a:endParaRPr lang="de-DE" dirty="0">
                        <a:solidFill>
                          <a:schemeClr val="bg1"/>
                        </a:solidFill>
                      </a:endParaRPr>
                    </a:p>
                  </a:txBody>
                  <a:tcPr>
                    <a:solidFill>
                      <a:srgbClr val="38527D"/>
                    </a:solidFill>
                  </a:tcPr>
                </a:tc>
                <a:tc>
                  <a:txBody>
                    <a:bodyPr/>
                    <a:lstStyle/>
                    <a:p>
                      <a:r>
                        <a:rPr lang="de-DE" dirty="0">
                          <a:solidFill>
                            <a:schemeClr val="bg1"/>
                          </a:solidFill>
                        </a:rPr>
                        <a:t>- SQLite</a:t>
                      </a:r>
                    </a:p>
                    <a:p>
                      <a:r>
                        <a:rPr lang="de-DE" dirty="0">
                          <a:solidFill>
                            <a:schemeClr val="bg1"/>
                          </a:solidFill>
                        </a:rPr>
                        <a:t>- </a:t>
                      </a:r>
                      <a:r>
                        <a:rPr lang="de-DE" dirty="0" err="1">
                          <a:solidFill>
                            <a:schemeClr val="bg1"/>
                          </a:solidFill>
                        </a:rPr>
                        <a:t>PostregSQL</a:t>
                      </a:r>
                      <a:endParaRPr lang="de-DE" dirty="0">
                        <a:solidFill>
                          <a:schemeClr val="bg1"/>
                        </a:solidFill>
                      </a:endParaRPr>
                    </a:p>
                  </a:txBody>
                  <a:tcPr>
                    <a:solidFill>
                      <a:srgbClr val="38527D"/>
                    </a:solidFill>
                  </a:tcPr>
                </a:tc>
                <a:tc>
                  <a:txBody>
                    <a:bodyPr/>
                    <a:lstStyle/>
                    <a:p>
                      <a:r>
                        <a:rPr lang="de-DE" dirty="0">
                          <a:solidFill>
                            <a:schemeClr val="bg1"/>
                          </a:solidFill>
                        </a:rPr>
                        <a:t>- Agile</a:t>
                      </a:r>
                    </a:p>
                    <a:p>
                      <a:r>
                        <a:rPr lang="de-DE" dirty="0">
                          <a:solidFill>
                            <a:schemeClr val="bg1"/>
                          </a:solidFill>
                        </a:rPr>
                        <a:t>- </a:t>
                      </a:r>
                      <a:r>
                        <a:rPr lang="de-DE" dirty="0" err="1">
                          <a:solidFill>
                            <a:schemeClr val="bg1"/>
                          </a:solidFill>
                        </a:rPr>
                        <a:t>Weeklys</a:t>
                      </a:r>
                      <a:endParaRPr lang="de-DE" dirty="0">
                        <a:solidFill>
                          <a:schemeClr val="bg1"/>
                        </a:solidFill>
                      </a:endParaRPr>
                    </a:p>
                    <a:p>
                      <a:r>
                        <a:rPr lang="de-DE" dirty="0">
                          <a:solidFill>
                            <a:schemeClr val="bg1"/>
                          </a:solidFill>
                        </a:rPr>
                        <a:t>- </a:t>
                      </a:r>
                      <a:r>
                        <a:rPr lang="de-DE" dirty="0" err="1">
                          <a:solidFill>
                            <a:schemeClr val="bg1"/>
                          </a:solidFill>
                        </a:rPr>
                        <a:t>Issue</a:t>
                      </a:r>
                      <a:r>
                        <a:rPr lang="de-DE" dirty="0">
                          <a:solidFill>
                            <a:schemeClr val="bg1"/>
                          </a:solidFill>
                        </a:rPr>
                        <a:t>     Tracking</a:t>
                      </a:r>
                    </a:p>
                    <a:p>
                      <a:r>
                        <a:rPr lang="de-DE" dirty="0">
                          <a:solidFill>
                            <a:schemeClr val="bg1"/>
                          </a:solidFill>
                        </a:rPr>
                        <a:t>- Peer Review</a:t>
                      </a:r>
                    </a:p>
                    <a:p>
                      <a:endParaRPr lang="de-DE" dirty="0">
                        <a:solidFill>
                          <a:schemeClr val="bg1"/>
                        </a:solidFill>
                      </a:endParaRPr>
                    </a:p>
                  </a:txBody>
                  <a:tcPr>
                    <a:solidFill>
                      <a:srgbClr val="38527D"/>
                    </a:solidFill>
                  </a:tcPr>
                </a:tc>
                <a:extLst>
                  <a:ext uri="{0D108BD9-81ED-4DB2-BD59-A6C34878D82A}">
                    <a16:rowId xmlns:a16="http://schemas.microsoft.com/office/drawing/2014/main" val="2524548977"/>
                  </a:ext>
                </a:extLst>
              </a:tr>
            </a:tbl>
          </a:graphicData>
        </a:graphic>
      </p:graphicFrame>
    </p:spTree>
    <p:extLst>
      <p:ext uri="{BB962C8B-B14F-4D97-AF65-F5344CB8AC3E}">
        <p14:creationId xmlns:p14="http://schemas.microsoft.com/office/powerpoint/2010/main" val="29729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7782DECD-D868-77E7-9065-BFEA79851BEB}"/>
              </a:ext>
            </a:extLst>
          </p:cNvPr>
          <p:cNvSpPr txBox="1"/>
          <p:nvPr/>
        </p:nvSpPr>
        <p:spPr>
          <a:xfrm>
            <a:off x="553398" y="575880"/>
            <a:ext cx="4296272" cy="461665"/>
          </a:xfrm>
          <a:prstGeom prst="rect">
            <a:avLst/>
          </a:prstGeom>
          <a:noFill/>
        </p:spPr>
        <p:txBody>
          <a:bodyPr wrap="square" rtlCol="0">
            <a:spAutoFit/>
          </a:bodyPr>
          <a:lstStyle/>
          <a:p>
            <a:r>
              <a:rPr lang="de-DE" sz="2400" dirty="0">
                <a:effectLst>
                  <a:outerShdw blurRad="38100" dist="38100" dir="2700000" algn="tl">
                    <a:srgbClr val="000000">
                      <a:alpha val="43137"/>
                    </a:srgbClr>
                  </a:outerShdw>
                </a:effectLst>
              </a:rPr>
              <a:t>3.3 Test plan</a:t>
            </a:r>
          </a:p>
        </p:txBody>
      </p:sp>
      <p:sp>
        <p:nvSpPr>
          <p:cNvPr id="3" name="Textfeld 2">
            <a:extLst>
              <a:ext uri="{FF2B5EF4-FFF2-40B4-BE49-F238E27FC236}">
                <a16:creationId xmlns:a16="http://schemas.microsoft.com/office/drawing/2014/main" id="{9E893C3E-764D-7BC2-6D11-7FEF05F39898}"/>
              </a:ext>
            </a:extLst>
          </p:cNvPr>
          <p:cNvSpPr txBox="1"/>
          <p:nvPr/>
        </p:nvSpPr>
        <p:spPr>
          <a:xfrm>
            <a:off x="553398" y="1142482"/>
            <a:ext cx="6082502"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every newly implemented backend endpoint, there should be at least one success case and one fail case</a:t>
            </a:r>
          </a:p>
          <a:p>
            <a:endParaRPr lang="en-US" sz="1600" dirty="0"/>
          </a:p>
          <a:p>
            <a:pPr marL="285750" indent="-285750">
              <a:buFont typeface="Arial" panose="020B0604020202020204" pitchFamily="34" charset="0"/>
              <a:buChar char="•"/>
            </a:pPr>
            <a:r>
              <a:rPr lang="en-US" sz="1600" dirty="0"/>
              <a:t>For every newly implemented frontend functionality, there should be at least one end-to-end test (if possible) that verifies the desired </a:t>
            </a:r>
            <a:r>
              <a:rPr lang="en-US" sz="1600" dirty="0" err="1"/>
              <a:t>behaviour</a:t>
            </a:r>
            <a:endParaRPr lang="en-US" sz="1600" dirty="0"/>
          </a:p>
          <a:p>
            <a:endParaRPr lang="en-US" sz="1600" dirty="0"/>
          </a:p>
          <a:p>
            <a:pPr marL="285750" indent="-285750">
              <a:buFont typeface="Arial" panose="020B0604020202020204" pitchFamily="34" charset="0"/>
              <a:buChar char="•"/>
            </a:pPr>
            <a:r>
              <a:rPr lang="en-US" sz="1600" dirty="0"/>
              <a:t>There should be integration tests for the database operations, that </a:t>
            </a:r>
            <a:r>
              <a:rPr lang="en-US" sz="1600" dirty="0" err="1"/>
              <a:t>verfiy</a:t>
            </a:r>
            <a:r>
              <a:rPr lang="en-US" sz="1600" dirty="0"/>
              <a:t> all CRUD operations of at least one database entity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Total number of tests: 90</a:t>
            </a:r>
          </a:p>
          <a:p>
            <a:pPr marL="742950" lvl="1" indent="-285750">
              <a:buFont typeface="Arial" panose="020B0604020202020204" pitchFamily="34" charset="0"/>
              <a:buChar char="•"/>
            </a:pPr>
            <a:r>
              <a:rPr lang="de-DE" sz="1600" dirty="0"/>
              <a:t>30 End-</a:t>
            </a:r>
            <a:r>
              <a:rPr lang="de-DE" sz="1600" dirty="0" err="1"/>
              <a:t>To</a:t>
            </a:r>
            <a:r>
              <a:rPr lang="de-DE" sz="1600" dirty="0"/>
              <a:t>-End </a:t>
            </a:r>
            <a:r>
              <a:rPr lang="de-DE" sz="1600" dirty="0" err="1"/>
              <a:t>tests</a:t>
            </a:r>
            <a:endParaRPr lang="de-DE" sz="1600" dirty="0"/>
          </a:p>
          <a:p>
            <a:pPr marL="742950" lvl="1" indent="-285750">
              <a:buFont typeface="Arial" panose="020B0604020202020204" pitchFamily="34" charset="0"/>
              <a:buChar char="•"/>
            </a:pPr>
            <a:r>
              <a:rPr lang="de-DE" sz="1600" dirty="0"/>
              <a:t>5 Integration </a:t>
            </a:r>
            <a:r>
              <a:rPr lang="de-DE" sz="1600" dirty="0" err="1"/>
              <a:t>tests</a:t>
            </a:r>
            <a:endParaRPr lang="de-DE" sz="1600" dirty="0"/>
          </a:p>
          <a:p>
            <a:pPr marL="742950" lvl="1" indent="-285750">
              <a:buFont typeface="Arial" panose="020B0604020202020204" pitchFamily="34" charset="0"/>
              <a:buChar char="•"/>
            </a:pPr>
            <a:r>
              <a:rPr lang="de-DE" sz="1600" dirty="0"/>
              <a:t>55 </a:t>
            </a:r>
            <a:r>
              <a:rPr lang="de-DE" sz="1600" dirty="0" err="1"/>
              <a:t>Endpoint</a:t>
            </a:r>
            <a:r>
              <a:rPr lang="de-DE" sz="1600" dirty="0"/>
              <a:t>/Unit </a:t>
            </a:r>
            <a:r>
              <a:rPr lang="de-DE" sz="1600" dirty="0" err="1"/>
              <a:t>tests</a:t>
            </a:r>
            <a:endParaRPr lang="de-DE" sz="1600" dirty="0"/>
          </a:p>
          <a:p>
            <a:pPr marL="742950" lvl="1" indent="-285750">
              <a:buFont typeface="Arial" panose="020B0604020202020204" pitchFamily="34" charset="0"/>
              <a:buChar char="•"/>
            </a:pPr>
            <a:endParaRPr lang="de-DE" sz="1600" dirty="0"/>
          </a:p>
          <a:p>
            <a:pPr marL="742950" lvl="1" indent="-285750">
              <a:buFont typeface="Arial" panose="020B0604020202020204" pitchFamily="34" charset="0"/>
              <a:buChar char="•"/>
            </a:pPr>
            <a:endParaRPr lang="de-DE" sz="1600" dirty="0"/>
          </a:p>
        </p:txBody>
      </p:sp>
      <p:sp>
        <p:nvSpPr>
          <p:cNvPr id="10" name="Textfeld 9">
            <a:extLst>
              <a:ext uri="{FF2B5EF4-FFF2-40B4-BE49-F238E27FC236}">
                <a16:creationId xmlns:a16="http://schemas.microsoft.com/office/drawing/2014/main" id="{20CE4C53-3B03-BAD8-DAB2-98A57BABE39D}"/>
              </a:ext>
            </a:extLst>
          </p:cNvPr>
          <p:cNvSpPr txBox="1"/>
          <p:nvPr/>
        </p:nvSpPr>
        <p:spPr>
          <a:xfrm>
            <a:off x="553398" y="4817627"/>
            <a:ext cx="4296272" cy="461665"/>
          </a:xfrm>
          <a:prstGeom prst="rect">
            <a:avLst/>
          </a:prstGeom>
          <a:noFill/>
        </p:spPr>
        <p:txBody>
          <a:bodyPr wrap="square" rtlCol="0">
            <a:spAutoFit/>
          </a:bodyPr>
          <a:lstStyle/>
          <a:p>
            <a:r>
              <a:rPr lang="de-DE" sz="2400" dirty="0">
                <a:effectLst>
                  <a:outerShdw blurRad="38100" dist="38100" dir="2700000" algn="tl">
                    <a:srgbClr val="000000">
                      <a:alpha val="43137"/>
                    </a:srgbClr>
                  </a:outerShdw>
                </a:effectLst>
              </a:rPr>
              <a:t>3.4 Pipeline</a:t>
            </a:r>
          </a:p>
        </p:txBody>
      </p:sp>
      <p:pic>
        <p:nvPicPr>
          <p:cNvPr id="14" name="Grafik 13" descr="Ein Bild, das Text, Screenshot, Schrift, Reihe enthält.&#10;&#10;Automatisch generierte Beschreibung">
            <a:extLst>
              <a:ext uri="{FF2B5EF4-FFF2-40B4-BE49-F238E27FC236}">
                <a16:creationId xmlns:a16="http://schemas.microsoft.com/office/drawing/2014/main" id="{A9100023-EF09-900E-0B52-CE234F9BC644}"/>
              </a:ext>
            </a:extLst>
          </p:cNvPr>
          <p:cNvPicPr>
            <a:picLocks noChangeAspect="1"/>
          </p:cNvPicPr>
          <p:nvPr/>
        </p:nvPicPr>
        <p:blipFill rotWithShape="1">
          <a:blip r:embed="rId3">
            <a:extLst>
              <a:ext uri="{28A0092B-C50C-407E-A947-70E740481C1C}">
                <a14:useLocalDpi xmlns:a14="http://schemas.microsoft.com/office/drawing/2010/main" val="0"/>
              </a:ext>
            </a:extLst>
          </a:blip>
          <a:srcRect l="5833" t="25830" r="6944" b="28025"/>
          <a:stretch/>
        </p:blipFill>
        <p:spPr>
          <a:xfrm>
            <a:off x="553398" y="5206077"/>
            <a:ext cx="5623467" cy="1673468"/>
          </a:xfrm>
          <a:prstGeom prst="rect">
            <a:avLst/>
          </a:prstGeom>
        </p:spPr>
      </p:pic>
      <p:sp>
        <p:nvSpPr>
          <p:cNvPr id="6" name="Textfeld 5">
            <a:extLst>
              <a:ext uri="{FF2B5EF4-FFF2-40B4-BE49-F238E27FC236}">
                <a16:creationId xmlns:a16="http://schemas.microsoft.com/office/drawing/2014/main" id="{49F33559-8C7D-6834-A783-6F4C2DA0A0BA}"/>
              </a:ext>
            </a:extLst>
          </p:cNvPr>
          <p:cNvSpPr txBox="1"/>
          <p:nvPr/>
        </p:nvSpPr>
        <p:spPr>
          <a:xfrm>
            <a:off x="553398" y="6892019"/>
            <a:ext cx="5981700" cy="2677656"/>
          </a:xfrm>
          <a:prstGeom prst="rect">
            <a:avLst/>
          </a:prstGeom>
          <a:noFill/>
        </p:spPr>
        <p:txBody>
          <a:bodyPr wrap="square">
            <a:spAutoFit/>
          </a:bodyPr>
          <a:lstStyle/>
          <a:p>
            <a:r>
              <a:rPr lang="en-US" sz="1600" b="0" i="0" dirty="0">
                <a:latin typeface="Arial"/>
                <a:cs typeface="Arial"/>
              </a:rPr>
              <a:t>out of 1,073 recorded workflow runs, there where:</a:t>
            </a:r>
          </a:p>
          <a:p>
            <a:pPr marL="285750" indent="-285750">
              <a:lnSpc>
                <a:spcPct val="150000"/>
              </a:lnSpc>
              <a:buFont typeface="Arial" panose="020B0604020202020204" pitchFamily="34" charset="0"/>
              <a:buChar char="•"/>
            </a:pPr>
            <a:r>
              <a:rPr lang="en-US" sz="1600" b="0" i="0" dirty="0">
                <a:latin typeface="Arial"/>
                <a:cs typeface="Arial"/>
              </a:rPr>
              <a:t>952 successes</a:t>
            </a:r>
          </a:p>
          <a:p>
            <a:pPr marL="742950" lvl="1" indent="-285750">
              <a:buFont typeface="Arial" panose="020B0604020202020204" pitchFamily="34" charset="0"/>
              <a:buChar char="•"/>
            </a:pPr>
            <a:r>
              <a:rPr lang="en-US" sz="1600" b="0" i="0" dirty="0">
                <a:latin typeface="Arial"/>
                <a:cs typeface="Arial"/>
              </a:rPr>
              <a:t>489 pull requests</a:t>
            </a:r>
          </a:p>
          <a:p>
            <a:pPr marL="742950" lvl="1" indent="-285750">
              <a:buFont typeface="Arial" panose="020B0604020202020204" pitchFamily="34" charset="0"/>
              <a:buChar char="•"/>
            </a:pPr>
            <a:r>
              <a:rPr lang="en-US" sz="1600" b="0" i="0" dirty="0">
                <a:latin typeface="Arial"/>
                <a:cs typeface="Arial"/>
              </a:rPr>
              <a:t>463 pushes</a:t>
            </a:r>
          </a:p>
          <a:p>
            <a:pPr marL="285750" indent="-285750">
              <a:lnSpc>
                <a:spcPct val="150000"/>
              </a:lnSpc>
              <a:buFont typeface="Arial" panose="020B0604020202020204" pitchFamily="34" charset="0"/>
              <a:buChar char="•"/>
            </a:pPr>
            <a:r>
              <a:rPr lang="en-US" sz="1600" b="0" i="0" dirty="0">
                <a:latin typeface="Arial"/>
                <a:cs typeface="Arial"/>
              </a:rPr>
              <a:t>117 failures</a:t>
            </a:r>
          </a:p>
          <a:p>
            <a:pPr marL="742950" lvl="1" indent="-285750">
              <a:buFont typeface="Arial" panose="020B0604020202020204" pitchFamily="34" charset="0"/>
              <a:buChar char="•"/>
            </a:pPr>
            <a:r>
              <a:rPr lang="en-US" sz="1600" b="0" i="0" dirty="0">
                <a:latin typeface="Arial"/>
                <a:cs typeface="Arial"/>
              </a:rPr>
              <a:t>93 pull requests</a:t>
            </a:r>
          </a:p>
          <a:p>
            <a:pPr marL="742950" lvl="1" indent="-285750">
              <a:buFont typeface="Arial" panose="020B0604020202020204" pitchFamily="34" charset="0"/>
              <a:buChar char="•"/>
            </a:pPr>
            <a:r>
              <a:rPr lang="en-US" sz="1600" b="0" i="0" dirty="0">
                <a:latin typeface="Arial"/>
                <a:cs typeface="Arial"/>
              </a:rPr>
              <a:t>24 pushes</a:t>
            </a:r>
          </a:p>
          <a:p>
            <a:pPr marL="285750" indent="-285750">
              <a:lnSpc>
                <a:spcPct val="150000"/>
              </a:lnSpc>
              <a:buFont typeface="Arial" panose="020B0604020202020204" pitchFamily="34" charset="0"/>
              <a:buChar char="•"/>
            </a:pPr>
            <a:r>
              <a:rPr lang="en-US" sz="1600" b="0" i="0" dirty="0">
                <a:latin typeface="Arial"/>
                <a:cs typeface="Arial"/>
              </a:rPr>
              <a:t>4 canceled</a:t>
            </a:r>
          </a:p>
          <a:p>
            <a:pPr marL="742950" lvl="1" indent="-285750">
              <a:buFont typeface="Arial" panose="020B0604020202020204" pitchFamily="34" charset="0"/>
              <a:buChar char="•"/>
            </a:pPr>
            <a:r>
              <a:rPr lang="en-US" sz="1600" b="0" i="0" dirty="0">
                <a:latin typeface="Arial"/>
                <a:cs typeface="Arial"/>
              </a:rPr>
              <a:t>4 pull requests                        =&gt; 87,71% success rate</a:t>
            </a:r>
          </a:p>
        </p:txBody>
      </p:sp>
    </p:spTree>
    <p:extLst>
      <p:ext uri="{BB962C8B-B14F-4D97-AF65-F5344CB8AC3E}">
        <p14:creationId xmlns:p14="http://schemas.microsoft.com/office/powerpoint/2010/main" val="426360008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531</Words>
  <Application>Microsoft Office PowerPoint</Application>
  <PresentationFormat>A4-Papier (210 x 297 mm)</PresentationFormat>
  <Paragraphs>98</Paragraphs>
  <Slides>8</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8</vt:i4>
      </vt:variant>
    </vt:vector>
  </HeadingPairs>
  <TitlesOfParts>
    <vt:vector size="12" baseType="lpstr">
      <vt:lpstr>Aptos</vt:lpstr>
      <vt:lpstr>Aptos Display</vt:lpstr>
      <vt:lpstr>Arial</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Mergl</dc:creator>
  <cp:lastModifiedBy>Stefan Mergl</cp:lastModifiedBy>
  <cp:revision>41</cp:revision>
  <dcterms:created xsi:type="dcterms:W3CDTF">2024-06-11T13:13:06Z</dcterms:created>
  <dcterms:modified xsi:type="dcterms:W3CDTF">2024-06-12T21:09:49Z</dcterms:modified>
</cp:coreProperties>
</file>